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8.xml" ContentType="application/vnd.openxmlformats-officedocument.presentationml.tags+xml"/>
  <Override PartName="/ppt/notesSlides/notesSlide1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3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67"/>
  </p:notesMasterIdLst>
  <p:sldIdLst>
    <p:sldId id="256" r:id="rId2"/>
    <p:sldId id="538" r:id="rId3"/>
    <p:sldId id="494" r:id="rId4"/>
    <p:sldId id="621" r:id="rId5"/>
    <p:sldId id="539" r:id="rId6"/>
    <p:sldId id="540" r:id="rId7"/>
    <p:sldId id="544" r:id="rId8"/>
    <p:sldId id="549" r:id="rId9"/>
    <p:sldId id="547" r:id="rId10"/>
    <p:sldId id="548" r:id="rId11"/>
    <p:sldId id="550" r:id="rId12"/>
    <p:sldId id="555" r:id="rId13"/>
    <p:sldId id="556" r:id="rId14"/>
    <p:sldId id="558" r:id="rId15"/>
    <p:sldId id="560" r:id="rId16"/>
    <p:sldId id="562" r:id="rId17"/>
    <p:sldId id="571" r:id="rId18"/>
    <p:sldId id="557" r:id="rId19"/>
    <p:sldId id="572" r:id="rId20"/>
    <p:sldId id="573" r:id="rId21"/>
    <p:sldId id="574" r:id="rId22"/>
    <p:sldId id="586" r:id="rId23"/>
    <p:sldId id="585" r:id="rId24"/>
    <p:sldId id="584" r:id="rId25"/>
    <p:sldId id="589" r:id="rId26"/>
    <p:sldId id="616" r:id="rId27"/>
    <p:sldId id="590" r:id="rId28"/>
    <p:sldId id="617" r:id="rId29"/>
    <p:sldId id="553" r:id="rId30"/>
    <p:sldId id="545" r:id="rId31"/>
    <p:sldId id="610" r:id="rId32"/>
    <p:sldId id="543" r:id="rId33"/>
    <p:sldId id="611" r:id="rId34"/>
    <p:sldId id="612" r:id="rId35"/>
    <p:sldId id="551" r:id="rId36"/>
    <p:sldId id="594" r:id="rId37"/>
    <p:sldId id="591" r:id="rId38"/>
    <p:sldId id="592" r:id="rId39"/>
    <p:sldId id="593" r:id="rId40"/>
    <p:sldId id="596" r:id="rId41"/>
    <p:sldId id="552" r:id="rId42"/>
    <p:sldId id="565" r:id="rId43"/>
    <p:sldId id="603" r:id="rId44"/>
    <p:sldId id="602" r:id="rId45"/>
    <p:sldId id="604" r:id="rId46"/>
    <p:sldId id="566" r:id="rId47"/>
    <p:sldId id="606" r:id="rId48"/>
    <p:sldId id="613" r:id="rId49"/>
    <p:sldId id="614" r:id="rId50"/>
    <p:sldId id="615" r:id="rId51"/>
    <p:sldId id="578" r:id="rId52"/>
    <p:sldId id="583" r:id="rId53"/>
    <p:sldId id="577" r:id="rId54"/>
    <p:sldId id="576" r:id="rId55"/>
    <p:sldId id="582" r:id="rId56"/>
    <p:sldId id="581" r:id="rId57"/>
    <p:sldId id="622" r:id="rId58"/>
    <p:sldId id="579" r:id="rId59"/>
    <p:sldId id="580" r:id="rId60"/>
    <p:sldId id="607" r:id="rId61"/>
    <p:sldId id="608" r:id="rId62"/>
    <p:sldId id="609" r:id="rId63"/>
    <p:sldId id="568" r:id="rId64"/>
    <p:sldId id="563" r:id="rId65"/>
    <p:sldId id="542" r:id="rId66"/>
  </p:sldIdLst>
  <p:sldSz cx="12192000" cy="68580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E086"/>
    <a:srgbClr val="CCFFCC"/>
    <a:srgbClr val="0000FF"/>
    <a:srgbClr val="A51C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4" autoAdjust="0"/>
    <p:restoredTop sz="94660"/>
  </p:normalViewPr>
  <p:slideViewPr>
    <p:cSldViewPr snapToGrid="0">
      <p:cViewPr>
        <p:scale>
          <a:sx n="150" d="100"/>
          <a:sy n="150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0F83FC-EC99-486F-B41A-2094BACC6EA8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BA5D9F-94D8-47FC-96CA-A76912EACDCB}">
      <dgm:prSet phldrT="[Text]"/>
      <dgm:spPr>
        <a:gradFill flip="none" rotWithShape="1">
          <a:gsLst>
            <a:gs pos="0">
              <a:srgbClr val="FF0000"/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1: Redox Flow Battery Twin</a:t>
          </a:r>
        </a:p>
      </dgm:t>
    </dgm:pt>
    <dgm:pt modelId="{485411AA-E204-4795-B8C7-688D35220321}" type="parTrans" cxnId="{7D594FEA-6A8B-4244-87E9-4A5BF0B3F18E}">
      <dgm:prSet/>
      <dgm:spPr/>
      <dgm:t>
        <a:bodyPr/>
        <a:lstStyle/>
        <a:p>
          <a:endParaRPr lang="en-US"/>
        </a:p>
      </dgm:t>
    </dgm:pt>
    <dgm:pt modelId="{4E4A03BF-A9B7-4C28-8A43-00C046159A63}" type="sibTrans" cxnId="{7D594FEA-6A8B-4244-87E9-4A5BF0B3F18E}">
      <dgm:prSet/>
      <dgm:spPr/>
      <dgm:t>
        <a:bodyPr/>
        <a:lstStyle/>
        <a:p>
          <a:endParaRPr lang="en-US"/>
        </a:p>
      </dgm:t>
    </dgm:pt>
    <dgm:pt modelId="{24B77298-9D2E-413A-B48E-3D6D8240A7EC}">
      <dgm:prSet phldrT="[Text]"/>
      <dgm:spPr>
        <a:gradFill flip="none" rotWithShape="1">
          <a:gsLst>
            <a:gs pos="0">
              <a:srgbClr val="00B050"/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3: Acid-</a:t>
          </a:r>
          <a:br>
            <a:rPr lang="en-US" dirty="0"/>
          </a:br>
          <a:r>
            <a:rPr lang="en-US" dirty="0"/>
            <a:t>Base</a:t>
          </a:r>
          <a:br>
            <a:rPr lang="en-US" dirty="0"/>
          </a:br>
          <a:r>
            <a:rPr lang="en-US" dirty="0"/>
            <a:t>Generator</a:t>
          </a:r>
        </a:p>
      </dgm:t>
    </dgm:pt>
    <dgm:pt modelId="{9328742E-22B8-468C-81B3-BA07768AD08F}" type="parTrans" cxnId="{E83AA23F-614B-417E-802D-27B3E5C3D9B9}">
      <dgm:prSet/>
      <dgm:spPr/>
      <dgm:t>
        <a:bodyPr/>
        <a:lstStyle/>
        <a:p>
          <a:endParaRPr lang="en-US"/>
        </a:p>
      </dgm:t>
    </dgm:pt>
    <dgm:pt modelId="{E14BB985-B7A3-4666-A71E-1FAD64A74B55}" type="sibTrans" cxnId="{E83AA23F-614B-417E-802D-27B3E5C3D9B9}">
      <dgm:prSet/>
      <dgm:spPr/>
      <dgm:t>
        <a:bodyPr/>
        <a:lstStyle/>
        <a:p>
          <a:endParaRPr lang="en-US"/>
        </a:p>
      </dgm:t>
    </dgm:pt>
    <dgm:pt modelId="{1E38439B-1035-4B9F-8E69-2303276E8382}">
      <dgm:prSet phldrT="[Text]"/>
      <dgm:spPr>
        <a:gradFill flip="none" rotWithShape="1">
          <a:gsLst>
            <a:gs pos="0">
              <a:srgbClr val="00B05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4: Quinone</a:t>
          </a:r>
          <a:br>
            <a:rPr lang="en-US" dirty="0"/>
          </a:br>
          <a:r>
            <a:rPr lang="en-US" dirty="0"/>
            <a:t>CO</a:t>
          </a:r>
          <a:r>
            <a:rPr lang="en-US" baseline="-25000" dirty="0"/>
            <a:t>2</a:t>
          </a:r>
          <a:br>
            <a:rPr lang="en-US" dirty="0"/>
          </a:br>
          <a:r>
            <a:rPr lang="en-US" dirty="0"/>
            <a:t>Capture</a:t>
          </a:r>
        </a:p>
      </dgm:t>
    </dgm:pt>
    <dgm:pt modelId="{D17A44FC-08D8-46C4-8550-B55800A8FAD7}" type="parTrans" cxnId="{239D5BDA-A945-446C-94EE-2295096C85A0}">
      <dgm:prSet/>
      <dgm:spPr/>
      <dgm:t>
        <a:bodyPr/>
        <a:lstStyle/>
        <a:p>
          <a:endParaRPr lang="en-US"/>
        </a:p>
      </dgm:t>
    </dgm:pt>
    <dgm:pt modelId="{20E09DF8-15BE-4629-81DF-6D8E5DD12B5F}" type="sibTrans" cxnId="{239D5BDA-A945-446C-94EE-2295096C85A0}">
      <dgm:prSet/>
      <dgm:spPr/>
      <dgm:t>
        <a:bodyPr/>
        <a:lstStyle/>
        <a:p>
          <a:endParaRPr lang="en-US"/>
        </a:p>
      </dgm:t>
    </dgm:pt>
    <dgm:pt modelId="{2F437A32-D26A-4C94-82AC-0EF9A7AE39CA}">
      <dgm:prSet phldrT="[Text]"/>
      <dgm:spPr/>
      <dgm:t>
        <a:bodyPr/>
        <a:lstStyle/>
        <a:p>
          <a:endParaRPr lang="en-US" dirty="0"/>
        </a:p>
      </dgm:t>
    </dgm:pt>
    <dgm:pt modelId="{465BCF18-004E-4121-A504-D42D38D07F51}" type="parTrans" cxnId="{AC1763F2-E8FA-49F9-9E5F-B2C0BAEBEBCA}">
      <dgm:prSet/>
      <dgm:spPr/>
      <dgm:t>
        <a:bodyPr/>
        <a:lstStyle/>
        <a:p>
          <a:endParaRPr lang="en-US"/>
        </a:p>
      </dgm:t>
    </dgm:pt>
    <dgm:pt modelId="{3F0CC545-E79F-4685-AD6E-C96FAD33B6F0}" type="sibTrans" cxnId="{AC1763F2-E8FA-49F9-9E5F-B2C0BAEBEBCA}">
      <dgm:prSet/>
      <dgm:spPr/>
      <dgm:t>
        <a:bodyPr/>
        <a:lstStyle/>
        <a:p>
          <a:endParaRPr lang="en-US"/>
        </a:p>
      </dgm:t>
    </dgm:pt>
    <dgm:pt modelId="{02CF6EAC-F78B-4978-BF6D-EC593D2D4626}">
      <dgm:prSet phldrT="[Text]"/>
      <dgm:spPr>
        <a:gradFill flip="none" rotWithShape="1">
          <a:gsLst>
            <a:gs pos="0">
              <a:srgbClr val="FF0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2: State of Charge Mapping</a:t>
          </a:r>
        </a:p>
      </dgm:t>
    </dgm:pt>
    <dgm:pt modelId="{87FDFA4A-5BC1-453A-A662-539324DFFE53}" type="parTrans" cxnId="{582CDE7D-1645-4FB6-B9D4-362A43FF3D40}">
      <dgm:prSet/>
      <dgm:spPr/>
      <dgm:t>
        <a:bodyPr/>
        <a:lstStyle/>
        <a:p>
          <a:endParaRPr lang="en-US"/>
        </a:p>
      </dgm:t>
    </dgm:pt>
    <dgm:pt modelId="{C55F0BAE-9BB2-49E3-9DE5-D526FD8EEE99}" type="sibTrans" cxnId="{582CDE7D-1645-4FB6-B9D4-362A43FF3D40}">
      <dgm:prSet/>
      <dgm:spPr/>
      <dgm:t>
        <a:bodyPr/>
        <a:lstStyle/>
        <a:p>
          <a:endParaRPr lang="en-US"/>
        </a:p>
      </dgm:t>
    </dgm:pt>
    <dgm:pt modelId="{26A42534-C66C-4B40-B4FE-C1B8E0D3E2D0}" type="pres">
      <dgm:prSet presAssocID="{050F83FC-EC99-486F-B41A-2094BACC6EA8}" presName="matrix" presStyleCnt="0">
        <dgm:presLayoutVars>
          <dgm:chMax val="1"/>
          <dgm:dir/>
          <dgm:resizeHandles val="exact"/>
        </dgm:presLayoutVars>
      </dgm:prSet>
      <dgm:spPr/>
    </dgm:pt>
    <dgm:pt modelId="{9DF3EAB1-C9BB-4A3A-BD92-2FD2475FC7D9}" type="pres">
      <dgm:prSet presAssocID="{050F83FC-EC99-486F-B41A-2094BACC6EA8}" presName="diamond" presStyleLbl="bgShp" presStyleIdx="0" presStyleCnt="1" custScaleX="91074"/>
      <dgm:spPr>
        <a:noFill/>
      </dgm:spPr>
    </dgm:pt>
    <dgm:pt modelId="{9B097C1A-979F-4952-8225-4393231C694F}" type="pres">
      <dgm:prSet presAssocID="{050F83FC-EC99-486F-B41A-2094BACC6EA8}" presName="quad1" presStyleLbl="node1" presStyleIdx="0" presStyleCnt="4" custScaleX="122069" custScaleY="119242" custLinFactNeighborX="-33501" custLinFactNeighborY="-12884">
        <dgm:presLayoutVars>
          <dgm:chMax val="0"/>
          <dgm:chPref val="0"/>
          <dgm:bulletEnabled val="1"/>
        </dgm:presLayoutVars>
      </dgm:prSet>
      <dgm:spPr/>
    </dgm:pt>
    <dgm:pt modelId="{3124FF27-1656-4A72-80A7-19926A608CB7}" type="pres">
      <dgm:prSet presAssocID="{050F83FC-EC99-486F-B41A-2094BACC6EA8}" presName="quad2" presStyleLbl="node1" presStyleIdx="1" presStyleCnt="4" custScaleX="122069" custScaleY="119242" custLinFactNeighborX="34667" custLinFactNeighborY="-12154">
        <dgm:presLayoutVars>
          <dgm:chMax val="0"/>
          <dgm:chPref val="0"/>
          <dgm:bulletEnabled val="1"/>
        </dgm:presLayoutVars>
      </dgm:prSet>
      <dgm:spPr/>
    </dgm:pt>
    <dgm:pt modelId="{255ECC2B-3552-4E8A-BD76-EDD43DFB8E4F}" type="pres">
      <dgm:prSet presAssocID="{050F83FC-EC99-486F-B41A-2094BACC6EA8}" presName="quad3" presStyleLbl="node1" presStyleIdx="2" presStyleCnt="4" custScaleX="122069" custScaleY="119242" custLinFactNeighborX="-33501" custLinFactNeighborY="12134">
        <dgm:presLayoutVars>
          <dgm:chMax val="0"/>
          <dgm:chPref val="0"/>
          <dgm:bulletEnabled val="1"/>
        </dgm:presLayoutVars>
      </dgm:prSet>
      <dgm:spPr/>
    </dgm:pt>
    <dgm:pt modelId="{D5FBD225-C80A-4DE6-9E1A-FBFA5DF222D9}" type="pres">
      <dgm:prSet presAssocID="{050F83FC-EC99-486F-B41A-2094BACC6EA8}" presName="quad4" presStyleLbl="node1" presStyleIdx="3" presStyleCnt="4" custScaleX="122069" custScaleY="119242" custLinFactNeighborX="34305" custLinFactNeighborY="12248">
        <dgm:presLayoutVars>
          <dgm:chMax val="0"/>
          <dgm:chPref val="0"/>
          <dgm:bulletEnabled val="1"/>
        </dgm:presLayoutVars>
      </dgm:prSet>
      <dgm:spPr/>
    </dgm:pt>
  </dgm:ptLst>
  <dgm:cxnLst>
    <dgm:cxn modelId="{BF2CE51D-793F-4D60-90C3-148F76D20ACE}" type="presOf" srcId="{050F83FC-EC99-486F-B41A-2094BACC6EA8}" destId="{26A42534-C66C-4B40-B4FE-C1B8E0D3E2D0}" srcOrd="0" destOrd="0" presId="urn:microsoft.com/office/officeart/2005/8/layout/matrix3"/>
    <dgm:cxn modelId="{FFCFA223-F0AF-40E5-A090-83D4FB74EA32}" type="presOf" srcId="{1E38439B-1035-4B9F-8E69-2303276E8382}" destId="{D5FBD225-C80A-4DE6-9E1A-FBFA5DF222D9}" srcOrd="0" destOrd="0" presId="urn:microsoft.com/office/officeart/2005/8/layout/matrix3"/>
    <dgm:cxn modelId="{E83AA23F-614B-417E-802D-27B3E5C3D9B9}" srcId="{050F83FC-EC99-486F-B41A-2094BACC6EA8}" destId="{24B77298-9D2E-413A-B48E-3D6D8240A7EC}" srcOrd="2" destOrd="0" parTransId="{9328742E-22B8-468C-81B3-BA07768AD08F}" sibTransId="{E14BB985-B7A3-4666-A71E-1FAD64A74B55}"/>
    <dgm:cxn modelId="{582CDE7D-1645-4FB6-B9D4-362A43FF3D40}" srcId="{050F83FC-EC99-486F-B41A-2094BACC6EA8}" destId="{02CF6EAC-F78B-4978-BF6D-EC593D2D4626}" srcOrd="1" destOrd="0" parTransId="{87FDFA4A-5BC1-453A-A662-539324DFFE53}" sibTransId="{C55F0BAE-9BB2-49E3-9DE5-D526FD8EEE99}"/>
    <dgm:cxn modelId="{3F6A70BC-D43D-4640-9742-ABE33CB3556D}" type="presOf" srcId="{8BBA5D9F-94D8-47FC-96CA-A76912EACDCB}" destId="{9B097C1A-979F-4952-8225-4393231C694F}" srcOrd="0" destOrd="0" presId="urn:microsoft.com/office/officeart/2005/8/layout/matrix3"/>
    <dgm:cxn modelId="{239D5BDA-A945-446C-94EE-2295096C85A0}" srcId="{050F83FC-EC99-486F-B41A-2094BACC6EA8}" destId="{1E38439B-1035-4B9F-8E69-2303276E8382}" srcOrd="3" destOrd="0" parTransId="{D17A44FC-08D8-46C4-8550-B55800A8FAD7}" sibTransId="{20E09DF8-15BE-4629-81DF-6D8E5DD12B5F}"/>
    <dgm:cxn modelId="{DE0214E5-304D-4E4B-9B1F-2F452F370BF2}" type="presOf" srcId="{02CF6EAC-F78B-4978-BF6D-EC593D2D4626}" destId="{3124FF27-1656-4A72-80A7-19926A608CB7}" srcOrd="0" destOrd="0" presId="urn:microsoft.com/office/officeart/2005/8/layout/matrix3"/>
    <dgm:cxn modelId="{7D594FEA-6A8B-4244-87E9-4A5BF0B3F18E}" srcId="{050F83FC-EC99-486F-B41A-2094BACC6EA8}" destId="{8BBA5D9F-94D8-47FC-96CA-A76912EACDCB}" srcOrd="0" destOrd="0" parTransId="{485411AA-E204-4795-B8C7-688D35220321}" sibTransId="{4E4A03BF-A9B7-4C28-8A43-00C046159A63}"/>
    <dgm:cxn modelId="{AC1763F2-E8FA-49F9-9E5F-B2C0BAEBEBCA}" srcId="{050F83FC-EC99-486F-B41A-2094BACC6EA8}" destId="{2F437A32-D26A-4C94-82AC-0EF9A7AE39CA}" srcOrd="4" destOrd="0" parTransId="{465BCF18-004E-4121-A504-D42D38D07F51}" sibTransId="{3F0CC545-E79F-4685-AD6E-C96FAD33B6F0}"/>
    <dgm:cxn modelId="{5ED74CF8-343B-4C41-A4B0-DDB3AE9CB594}" type="presOf" srcId="{24B77298-9D2E-413A-B48E-3D6D8240A7EC}" destId="{255ECC2B-3552-4E8A-BD76-EDD43DFB8E4F}" srcOrd="0" destOrd="0" presId="urn:microsoft.com/office/officeart/2005/8/layout/matrix3"/>
    <dgm:cxn modelId="{38EEE5FD-3CBC-4E94-AAC9-D7199E616E14}" type="presParOf" srcId="{26A42534-C66C-4B40-B4FE-C1B8E0D3E2D0}" destId="{9DF3EAB1-C9BB-4A3A-BD92-2FD2475FC7D9}" srcOrd="0" destOrd="0" presId="urn:microsoft.com/office/officeart/2005/8/layout/matrix3"/>
    <dgm:cxn modelId="{C606CB8A-8976-49EB-9A32-7A5EF4B7F813}" type="presParOf" srcId="{26A42534-C66C-4B40-B4FE-C1B8E0D3E2D0}" destId="{9B097C1A-979F-4952-8225-4393231C694F}" srcOrd="1" destOrd="0" presId="urn:microsoft.com/office/officeart/2005/8/layout/matrix3"/>
    <dgm:cxn modelId="{BE9E4A20-4086-4F50-8D54-DF360676F0E7}" type="presParOf" srcId="{26A42534-C66C-4B40-B4FE-C1B8E0D3E2D0}" destId="{3124FF27-1656-4A72-80A7-19926A608CB7}" srcOrd="2" destOrd="0" presId="urn:microsoft.com/office/officeart/2005/8/layout/matrix3"/>
    <dgm:cxn modelId="{0A463420-3592-4D2D-A1B6-55CB33D70BE3}" type="presParOf" srcId="{26A42534-C66C-4B40-B4FE-C1B8E0D3E2D0}" destId="{255ECC2B-3552-4E8A-BD76-EDD43DFB8E4F}" srcOrd="3" destOrd="0" presId="urn:microsoft.com/office/officeart/2005/8/layout/matrix3"/>
    <dgm:cxn modelId="{7456EDC1-CF40-481A-980E-2E9C16521A78}" type="presParOf" srcId="{26A42534-C66C-4B40-B4FE-C1B8E0D3E2D0}" destId="{D5FBD225-C80A-4DE6-9E1A-FBFA5DF222D9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3EAB1-C9BB-4A3A-BD92-2FD2475FC7D9}">
      <dsp:nvSpPr>
        <dsp:cNvPr id="0" name=""/>
        <dsp:cNvSpPr/>
      </dsp:nvSpPr>
      <dsp:spPr>
        <a:xfrm>
          <a:off x="2703300" y="0"/>
          <a:ext cx="4591968" cy="5042019"/>
        </a:xfrm>
        <a:prstGeom prst="diamond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97C1A-979F-4952-8225-4393231C694F}">
      <dsp:nvSpPr>
        <dsp:cNvPr id="0" name=""/>
        <dsp:cNvSpPr/>
      </dsp:nvSpPr>
      <dsp:spPr>
        <a:xfrm>
          <a:off x="2081526" y="36456"/>
          <a:ext cx="2400349" cy="2344759"/>
        </a:xfrm>
        <a:prstGeom prst="roundRect">
          <a:avLst/>
        </a:prstGeom>
        <a:gradFill flip="none" rotWithShape="1">
          <a:gsLst>
            <a:gs pos="0">
              <a:srgbClr val="FF0000"/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1: Redox Flow Battery Twin</a:t>
          </a:r>
        </a:p>
      </dsp:txBody>
      <dsp:txXfrm>
        <a:off x="2195988" y="150918"/>
        <a:ext cx="2171425" cy="2115835"/>
      </dsp:txXfrm>
    </dsp:sp>
    <dsp:sp modelId="{3124FF27-1656-4A72-80A7-19926A608CB7}">
      <dsp:nvSpPr>
        <dsp:cNvPr id="0" name=""/>
        <dsp:cNvSpPr/>
      </dsp:nvSpPr>
      <dsp:spPr>
        <a:xfrm>
          <a:off x="5539621" y="50810"/>
          <a:ext cx="2400349" cy="2344759"/>
        </a:xfrm>
        <a:prstGeom prst="roundRect">
          <a:avLst/>
        </a:prstGeom>
        <a:gradFill flip="none" rotWithShape="1">
          <a:gsLst>
            <a:gs pos="0">
              <a:srgbClr val="FF000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2: State of Charge Mapping</a:t>
          </a:r>
        </a:p>
      </dsp:txBody>
      <dsp:txXfrm>
        <a:off x="5654083" y="165272"/>
        <a:ext cx="2171425" cy="2115835"/>
      </dsp:txXfrm>
    </dsp:sp>
    <dsp:sp modelId="{255ECC2B-3552-4E8A-BD76-EDD43DFB8E4F}">
      <dsp:nvSpPr>
        <dsp:cNvPr id="0" name=""/>
        <dsp:cNvSpPr/>
      </dsp:nvSpPr>
      <dsp:spPr>
        <a:xfrm>
          <a:off x="2081526" y="2646055"/>
          <a:ext cx="2400349" cy="2344759"/>
        </a:xfrm>
        <a:prstGeom prst="roundRect">
          <a:avLst/>
        </a:prstGeom>
        <a:gradFill flip="none" rotWithShape="1">
          <a:gsLst>
            <a:gs pos="0">
              <a:srgbClr val="00B050"/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3: Acid-</a:t>
          </a:r>
          <a:br>
            <a:rPr lang="en-US" sz="2900" kern="1200" dirty="0"/>
          </a:br>
          <a:r>
            <a:rPr lang="en-US" sz="2900" kern="1200" dirty="0"/>
            <a:t>Base</a:t>
          </a:r>
          <a:br>
            <a:rPr lang="en-US" sz="2900" kern="1200" dirty="0"/>
          </a:br>
          <a:r>
            <a:rPr lang="en-US" sz="2900" kern="1200" dirty="0"/>
            <a:t>Generator</a:t>
          </a:r>
        </a:p>
      </dsp:txBody>
      <dsp:txXfrm>
        <a:off x="2195988" y="2760517"/>
        <a:ext cx="2171425" cy="2115835"/>
      </dsp:txXfrm>
    </dsp:sp>
    <dsp:sp modelId="{D5FBD225-C80A-4DE6-9E1A-FBFA5DF222D9}">
      <dsp:nvSpPr>
        <dsp:cNvPr id="0" name=""/>
        <dsp:cNvSpPr/>
      </dsp:nvSpPr>
      <dsp:spPr>
        <a:xfrm>
          <a:off x="5532502" y="2648296"/>
          <a:ext cx="2400349" cy="2344759"/>
        </a:xfrm>
        <a:prstGeom prst="roundRect">
          <a:avLst/>
        </a:prstGeom>
        <a:gradFill flip="none" rotWithShape="1">
          <a:gsLst>
            <a:gs pos="0">
              <a:srgbClr val="00B050"/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4: Quinone</a:t>
          </a:r>
          <a:br>
            <a:rPr lang="en-US" sz="2800" kern="1200" dirty="0"/>
          </a:br>
          <a:r>
            <a:rPr lang="en-US" sz="2800" kern="1200" dirty="0"/>
            <a:t>CO</a:t>
          </a:r>
          <a:r>
            <a:rPr lang="en-US" sz="2800" kern="1200" baseline="-25000" dirty="0"/>
            <a:t>2</a:t>
          </a:r>
          <a:br>
            <a:rPr lang="en-US" sz="2800" kern="1200" dirty="0"/>
          </a:br>
          <a:r>
            <a:rPr lang="en-US" sz="2800" kern="1200" dirty="0"/>
            <a:t>Capture</a:t>
          </a:r>
        </a:p>
      </dsp:txBody>
      <dsp:txXfrm>
        <a:off x="5646964" y="2762758"/>
        <a:ext cx="2171425" cy="2115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C9517CF-FF2B-41D8-8DA3-4F1EB6ACAAF9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A1ED7C4-71AB-45A6-A7F0-B4CD4160E9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92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numbers check the font type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3995BE-EA7A-4369-9846-1F02C5E843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184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Schematic of experiment. </a:t>
            </a:r>
            <a:r>
              <a:rPr lang="en-US" b="1" dirty="0">
                <a:solidFill>
                  <a:schemeClr val="accent1"/>
                </a:solidFill>
              </a:rPr>
              <a:t>Fluid flows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left to right (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r>
              <a:rPr lang="en-US" dirty="0"/>
              <a:t>-axis). Fiber diameter </a:t>
            </a:r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≈ </a:t>
            </a:r>
            <a:r>
              <a:rPr lang="en-US" b="1" i="0" dirty="0">
                <a:solidFill>
                  <a:schemeClr val="accent1"/>
                </a:solidFill>
                <a:effectLst/>
                <a:latin typeface="Google Sans"/>
              </a:rPr>
              <a:t>35 </a:t>
            </a:r>
            <a:r>
              <a:rPr lang="el-GR" b="1" i="0" dirty="0">
                <a:solidFill>
                  <a:schemeClr val="accent1"/>
                </a:solidFill>
                <a:effectLst/>
                <a:latin typeface="Google Sans"/>
              </a:rPr>
              <a:t>μ</a:t>
            </a:r>
            <a:r>
              <a:rPr lang="en-US" b="1" i="0" dirty="0">
                <a:solidFill>
                  <a:schemeClr val="accent1"/>
                </a:solidFill>
                <a:effectLst/>
                <a:latin typeface="Google Sans"/>
              </a:rPr>
              <a:t>m</a:t>
            </a:r>
            <a:r>
              <a:rPr lang="en-US" b="1" dirty="0">
                <a:solidFill>
                  <a:schemeClr val="accent1"/>
                </a:solidFill>
              </a:rPr>
              <a:t>  Membrane</a:t>
            </a:r>
            <a:r>
              <a:rPr lang="en-US" dirty="0"/>
              <a:t> at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z=0</a:t>
            </a:r>
            <a:r>
              <a:rPr lang="en-US" dirty="0"/>
              <a:t> and has voltage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 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Comment on interplay between experiment and simulation – </a:t>
            </a:r>
            <a:r>
              <a:rPr lang="en-US" b="1" dirty="0"/>
              <a:t>complement</a:t>
            </a:r>
            <a:r>
              <a:rPr lang="en-US" dirty="0"/>
              <a:t> each other.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23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Lower </a:t>
            </a:r>
            <a:r>
              <a:rPr lang="en-US" b="1" dirty="0">
                <a:solidFill>
                  <a:schemeClr val="accent1"/>
                </a:solidFill>
              </a:rPr>
              <a:t>pressure</a:t>
            </a:r>
            <a:r>
              <a:rPr lang="en-US" dirty="0"/>
              <a:t> at </a:t>
            </a:r>
            <a:r>
              <a:rPr lang="en-US" b="1" dirty="0">
                <a:solidFill>
                  <a:schemeClr val="accent1"/>
                </a:solidFill>
              </a:rPr>
              <a:t>outlet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Wire Surface</a:t>
            </a:r>
            <a:r>
              <a:rPr lang="en-US" dirty="0"/>
              <a:t>: Electrochemical </a:t>
            </a:r>
            <a:r>
              <a:rPr lang="en-US" b="1" dirty="0">
                <a:solidFill>
                  <a:schemeClr val="accent1"/>
                </a:solidFill>
              </a:rPr>
              <a:t>reaction</a:t>
            </a:r>
            <a:r>
              <a:rPr lang="en-US" dirty="0"/>
              <a:t>, conversion from oxidized to reduced creates a </a:t>
            </a:r>
            <a:r>
              <a:rPr lang="en-US" b="1" dirty="0">
                <a:solidFill>
                  <a:schemeClr val="accent1"/>
                </a:solidFill>
              </a:rPr>
              <a:t>flux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324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SOC increases, it’s harder to add charge.</a:t>
            </a:r>
          </a:p>
          <a:p>
            <a:r>
              <a:rPr lang="en-US" dirty="0"/>
              <a:t>The vertical gap is the overpotential </a:t>
            </a:r>
            <a:r>
              <a:rPr lang="el-GR" i="1" dirty="0">
                <a:latin typeface="Cambria Math" panose="02040503050406030204" pitchFamily="18" charset="0"/>
                <a:ea typeface="Cambria Math" panose="02040503050406030204" pitchFamily="18" charset="0"/>
              </a:rPr>
              <a:t>η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18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Exchange current – how fast does reaction happen forward and backward at the same speed. Analogy: restaurant with people entering and exiting.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96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78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Fluid enters the inlet at 2.8 mm/sec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Simulation has fully converged at the finest resolution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01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Total electroactive concentration </a:t>
                </a:r>
                <a14:m>
                  <m:oMath xmlns:m="http://schemas.openxmlformats.org/officeDocument/2006/math"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200" b="0" i="1" baseline="-25000" smtClean="0">
                        <a:latin typeface="Cambria Math" panose="02040503050406030204" pitchFamily="18" charset="0"/>
                      </a:rPr>
                      <m:t>0 </m:t>
                    </m:r>
                  </m:oMath>
                </a14:m>
                <a:r>
                  <a:rPr lang="en-US" sz="1200" dirty="0"/>
                  <a:t>is a </a:t>
                </a:r>
                <a:r>
                  <a:rPr lang="en-US" sz="1200" b="1" dirty="0"/>
                  <a:t>constant</a:t>
                </a:r>
                <a:r>
                  <a:rPr lang="en-US" sz="1200" dirty="0"/>
                  <a:t> under modest assumptions; all concentrations known from the state of charge </a:t>
                </a:r>
                <a: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en-US" sz="12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Analogy – merging onto a highway. How fast traffic moving on the pike = advection. Merging in = diffusion.</a:t>
                </a: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200" dirty="0"/>
                  <a:t>Total electroactive concentration </a:t>
                </a:r>
                <a:r>
                  <a:rPr lang="en-US" sz="1200" b="0" i="0">
                    <a:latin typeface="Cambria Math" panose="02040503050406030204" pitchFamily="18" charset="0"/>
                  </a:rPr>
                  <a:t>𝑐</a:t>
                </a:r>
                <a:r>
                  <a:rPr lang="en-US" sz="1200" b="0" i="0" baseline="-25000">
                    <a:latin typeface="Cambria Math" panose="02040503050406030204" pitchFamily="18" charset="0"/>
                  </a:rPr>
                  <a:t>0 </a:t>
                </a:r>
                <a:r>
                  <a:rPr lang="en-US" sz="1200" dirty="0"/>
                  <a:t>is a </a:t>
                </a:r>
                <a:r>
                  <a:rPr lang="en-US" sz="1200" b="1" dirty="0"/>
                  <a:t>constant</a:t>
                </a:r>
                <a:r>
                  <a:rPr lang="en-US" sz="1200" dirty="0"/>
                  <a:t> under modest assumptions; all concentrations known from the state of charge </a:t>
                </a:r>
                <a:r>
                  <a:rPr lang="en-US" sz="1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endParaRPr lang="en-US" sz="1200" i="1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/>
                  <a:t>Analogy – merging onto a highway. How fast traffic moving on the pike = advection. Merging in = diffusion.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2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Reduction scheme of AQDS to H</a:t>
            </a:r>
            <a:r>
              <a:rPr lang="en-US" sz="1200" baseline="-25000" dirty="0"/>
              <a:t>2</a:t>
            </a:r>
            <a:r>
              <a:rPr lang="en-US" sz="1200" dirty="0"/>
              <a:t>AQDS via PCET (top). </a:t>
            </a:r>
            <a:r>
              <a:rPr lang="en-US" sz="1200" b="1" dirty="0">
                <a:solidFill>
                  <a:schemeClr val="accent1"/>
                </a:solidFill>
              </a:rPr>
              <a:t>Dimer</a:t>
            </a:r>
            <a:r>
              <a:rPr lang="en-US" sz="1200" dirty="0"/>
              <a:t> formation (bottom).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Note significant amount of dimer at 50% SOC leading to a decidedly nonlinear response of brightness vs. SOC.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02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accent1"/>
                    </a:solidFill>
                  </a:rPr>
                  <a:t>Solve</a:t>
                </a:r>
                <a:r>
                  <a:rPr lang="en-US" dirty="0"/>
                  <a:t> all concentrations from </a:t>
                </a:r>
                <a:r>
                  <a:rPr lang="en-US" i="1" dirty="0"/>
                  <a:t>y</a:t>
                </a:r>
                <a:r>
                  <a:rPr lang="en-US" dirty="0"/>
                  <a:t> = [H</a:t>
                </a:r>
                <a:r>
                  <a:rPr lang="en-US" baseline="-25000" dirty="0"/>
                  <a:t>2</a:t>
                </a:r>
                <a:r>
                  <a:rPr lang="en-US" dirty="0"/>
                  <a:t>AQ] / C</a:t>
                </a:r>
                <a:r>
                  <a:rPr lang="en-US" baseline="-25000" dirty="0"/>
                  <a:t>T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chemeClr val="tx1"/>
                    </a:solidFill>
                  </a:rPr>
                  <a:t>Dimensionless </a:t>
                </a:r>
                <a:r>
                  <a:rPr lang="en-US" b="1" dirty="0">
                    <a:solidFill>
                      <a:schemeClr val="accent1"/>
                    </a:solidFill>
                  </a:rPr>
                  <a:t>dimer coefficient</a:t>
                </a:r>
                <a:r>
                  <a:rPr lang="en-US" dirty="0">
                    <a:solidFill>
                      <a:schemeClr val="tx1"/>
                    </a:solidFill>
                  </a:rPr>
                  <a:t>, R = </a:t>
                </a:r>
                <a:r>
                  <a:rPr lang="en-US" dirty="0" err="1">
                    <a:solidFill>
                      <a:schemeClr val="tx1"/>
                    </a:solidFill>
                  </a:rPr>
                  <a:t>K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dim</a:t>
                </a:r>
                <a:r>
                  <a:rPr lang="en-US" dirty="0">
                    <a:solidFill>
                      <a:schemeClr val="tx1"/>
                    </a:solidFill>
                  </a:rPr>
                  <a:t> C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T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accent1"/>
                    </a:solidFill>
                  </a:rPr>
                  <a:t>Solution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(1+2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(1+2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accent1"/>
                    </a:solidFill>
                  </a:rPr>
                  <a:t>Solve</a:t>
                </a:r>
                <a:r>
                  <a:rPr lang="en-US" dirty="0"/>
                  <a:t> all concentrations from </a:t>
                </a:r>
                <a:r>
                  <a:rPr lang="en-US" i="1" dirty="0"/>
                  <a:t>y</a:t>
                </a:r>
                <a:r>
                  <a:rPr lang="en-US" dirty="0"/>
                  <a:t> = [H</a:t>
                </a:r>
                <a:r>
                  <a:rPr lang="en-US" baseline="-25000" dirty="0"/>
                  <a:t>2</a:t>
                </a:r>
                <a:r>
                  <a:rPr lang="en-US" dirty="0"/>
                  <a:t>AQ] / C</a:t>
                </a:r>
                <a:r>
                  <a:rPr lang="en-US" baseline="-25000" dirty="0"/>
                  <a:t>T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dirty="0">
                    <a:solidFill>
                      <a:schemeClr val="tx1"/>
                    </a:solidFill>
                  </a:rPr>
                  <a:t>Dimensionless </a:t>
                </a:r>
                <a:r>
                  <a:rPr lang="en-US" b="1" dirty="0">
                    <a:solidFill>
                      <a:schemeClr val="accent1"/>
                    </a:solidFill>
                  </a:rPr>
                  <a:t>dimer coefficient</a:t>
                </a:r>
                <a:r>
                  <a:rPr lang="en-US" dirty="0">
                    <a:solidFill>
                      <a:schemeClr val="tx1"/>
                    </a:solidFill>
                  </a:rPr>
                  <a:t>, R = </a:t>
                </a:r>
                <a:r>
                  <a:rPr lang="en-US" dirty="0" err="1">
                    <a:solidFill>
                      <a:schemeClr val="tx1"/>
                    </a:solidFill>
                  </a:rPr>
                  <a:t>K</a:t>
                </a:r>
                <a:r>
                  <a:rPr lang="en-US" baseline="-25000" dirty="0" err="1">
                    <a:solidFill>
                      <a:schemeClr val="tx1"/>
                    </a:solidFill>
                  </a:rPr>
                  <a:t>dim</a:t>
                </a:r>
                <a:r>
                  <a:rPr lang="en-US" dirty="0">
                    <a:solidFill>
                      <a:schemeClr val="tx1"/>
                    </a:solidFill>
                  </a:rPr>
                  <a:t> C</a:t>
                </a:r>
                <a:r>
                  <a:rPr lang="en-US" baseline="-25000" dirty="0">
                    <a:solidFill>
                      <a:schemeClr val="tx1"/>
                    </a:solidFill>
                  </a:rPr>
                  <a:t>T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b="1" dirty="0">
                    <a:solidFill>
                      <a:schemeClr val="accent1"/>
                    </a:solidFill>
                  </a:rPr>
                  <a:t>Solution</a:t>
                </a:r>
                <a:r>
                  <a:rPr lang="en-US" dirty="0"/>
                  <a:t>: </a:t>
                </a:r>
                <a:r>
                  <a:rPr lang="en-US" b="0" i="0">
                    <a:latin typeface="Cambria Math" panose="02040503050406030204" pitchFamily="18" charset="0"/>
                  </a:rPr>
                  <a:t>𝑥=  ((1−𝑦))/((1+2𝑅𝑦))</a:t>
                </a:r>
                <a:r>
                  <a:rPr lang="en-US" dirty="0"/>
                  <a:t>, </a:t>
                </a:r>
                <a:r>
                  <a:rPr lang="en-US" b="0" i="0">
                    <a:latin typeface="Cambria Math" panose="02040503050406030204" pitchFamily="18" charset="0"/>
                  </a:rPr>
                  <a:t>𝑧</a:t>
                </a:r>
                <a:r>
                  <a:rPr lang="en-US" i="0">
                    <a:latin typeface="Cambria Math" panose="02040503050406030204" pitchFamily="18" charset="0"/>
                  </a:rPr>
                  <a:t>= </a:t>
                </a:r>
                <a:r>
                  <a:rPr lang="en-US" b="0" i="0">
                    <a:latin typeface="Cambria Math" panose="02040503050406030204" pitchFamily="18" charset="0"/>
                  </a:rPr>
                  <a:t> (𝑅𝑦</a:t>
                </a:r>
                <a:r>
                  <a:rPr lang="en-US" i="0">
                    <a:latin typeface="Cambria Math" panose="02040503050406030204" pitchFamily="18" charset="0"/>
                  </a:rPr>
                  <a:t>(1−𝑦))/((1+2𝑅𝑦))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840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Applied overpotential increases left to right (50, 100, 175 mV). Total AQ concentration increases top to bottom (10, 20, 30, 40). </a:t>
            </a:r>
          </a:p>
          <a:p>
            <a:r>
              <a:rPr lang="en-US" sz="1200" dirty="0"/>
              <a:t>White pixels are fibers / impurities.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16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/>
              <a:t>RFB - main research focus</a:t>
            </a:r>
          </a:p>
          <a:p>
            <a:pPr defTabSz="931774">
              <a:defRPr/>
            </a:pPr>
            <a:r>
              <a:rPr lang="en-US" dirty="0"/>
              <a:t>CCS – serendipitous collaborations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634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ocean is mildly alkaline and is a huge CO2 sink.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896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87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accent1"/>
                </a:solidFill>
              </a:rPr>
              <a:t>Steady state</a:t>
            </a:r>
            <a:r>
              <a:rPr lang="en-US" sz="1200" dirty="0"/>
              <a:t> obtained by iterating until convergence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4988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When H+ crosses over, H+ mixes with OH- to make water and heat. Bad!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Could not be readily simulated in </a:t>
            </a:r>
            <a:r>
              <a:rPr lang="en-US" b="1" dirty="0">
                <a:solidFill>
                  <a:schemeClr val="accent1"/>
                </a:solidFill>
              </a:rPr>
              <a:t>COMSOL. </a:t>
            </a:r>
            <a:r>
              <a:rPr lang="en-US" dirty="0"/>
              <a:t>Comparable works in </a:t>
            </a:r>
            <a:r>
              <a:rPr lang="en-US" b="1" dirty="0">
                <a:solidFill>
                  <a:schemeClr val="accent1"/>
                </a:solidFill>
              </a:rPr>
              <a:t>literature</a:t>
            </a:r>
            <a:r>
              <a:rPr lang="en-US" dirty="0"/>
              <a:t> lack simulations of this kind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chemeClr val="accent1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148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(a-c)</a:t>
            </a:r>
            <a:r>
              <a:rPr lang="en-US" dirty="0"/>
              <a:t>: Equilibrium concentrations by solving equations.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Total concentration of 0.2M AQ with K</a:t>
            </a:r>
            <a:r>
              <a:rPr lang="en-US" baseline="-25000" dirty="0"/>
              <a:t>4</a:t>
            </a:r>
            <a:r>
              <a:rPr lang="en-US" dirty="0"/>
              <a:t> = 1.1E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−</a:t>
            </a:r>
            <a:r>
              <a:rPr lang="en-US" dirty="0"/>
              <a:t>6, K</a:t>
            </a:r>
            <a:r>
              <a:rPr lang="en-US" baseline="-25000" dirty="0"/>
              <a:t>5</a:t>
            </a:r>
            <a:r>
              <a:rPr lang="en-US" dirty="0"/>
              <a:t> = 4.1E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−</a:t>
            </a:r>
            <a:r>
              <a:rPr lang="en-US" dirty="0"/>
              <a:t>10, K</a:t>
            </a:r>
            <a:r>
              <a:rPr lang="en-US" baseline="-25000" dirty="0"/>
              <a:t>w</a:t>
            </a:r>
            <a:r>
              <a:rPr lang="en-US" dirty="0"/>
              <a:t> = 1.0E</a:t>
            </a:r>
            <a:r>
              <a:rPr lang="en-US" b="0" i="0" dirty="0">
                <a:solidFill>
                  <a:srgbClr val="1F1F1F"/>
                </a:solidFill>
                <a:effectLst/>
                <a:latin typeface="Google Sans"/>
              </a:rPr>
              <a:t>−</a:t>
            </a:r>
            <a:r>
              <a:rPr lang="en-US" dirty="0"/>
              <a:t>14.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0274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Yoda: “You must unlearn what you have learned.”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8972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360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37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B39465-B6C4-5BD1-EA00-B39DCDF7F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6FD031-A8D9-9F90-8820-F914B16D9B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FCFD4-9338-1D95-6941-3D7CD06D1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posolyte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negolyte</a:t>
            </a:r>
            <a:r>
              <a:rPr lang="en-US" dirty="0"/>
              <a:t> redox reactions have a voltage difference, i.e. </a:t>
            </a:r>
            <a:r>
              <a:rPr lang="en-US" dirty="0" err="1"/>
              <a:t>E</a:t>
            </a:r>
            <a:r>
              <a:rPr lang="en-US" baseline="30000" dirty="0" err="1"/>
              <a:t>○</a:t>
            </a:r>
            <a:r>
              <a:rPr lang="en-US" baseline="-25000" dirty="0" err="1"/>
              <a:t>neg</a:t>
            </a:r>
            <a:r>
              <a:rPr lang="en-US" dirty="0"/>
              <a:t> &lt; </a:t>
            </a:r>
            <a:r>
              <a:rPr lang="en-US" dirty="0" err="1"/>
              <a:t>E</a:t>
            </a:r>
            <a:r>
              <a:rPr lang="en-US" baseline="30000" dirty="0" err="1"/>
              <a:t>○</a:t>
            </a:r>
            <a:r>
              <a:rPr lang="en-US" baseline="-25000" dirty="0" err="1"/>
              <a:t>pos</a:t>
            </a:r>
            <a:r>
              <a:rPr lang="en-US" baseline="-25000" dirty="0"/>
              <a:t>.</a:t>
            </a:r>
            <a:r>
              <a:rPr lang="en-US" baseline="0" dirty="0"/>
              <a:t> These are material properties.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negolyte (Q) is </a:t>
            </a:r>
            <a:r>
              <a:rPr lang="en-US" b="1" dirty="0">
                <a:solidFill>
                  <a:schemeClr val="accent1"/>
                </a:solidFill>
              </a:rPr>
              <a:t>reduced</a:t>
            </a:r>
            <a:r>
              <a:rPr lang="en-US" dirty="0"/>
              <a:t> to H</a:t>
            </a:r>
            <a:r>
              <a:rPr lang="en-US" baseline="-25000" dirty="0"/>
              <a:t>2</a:t>
            </a:r>
            <a:r>
              <a:rPr lang="en-US" dirty="0"/>
              <a:t>Q (reduction means </a:t>
            </a:r>
            <a:r>
              <a:rPr lang="en-US" b="1" dirty="0">
                <a:solidFill>
                  <a:schemeClr val="accent1"/>
                </a:solidFill>
              </a:rPr>
              <a:t>gaining electrons</a:t>
            </a:r>
            <a:r>
              <a:rPr lang="en-US" b="1" dirty="0"/>
              <a:t>). </a:t>
            </a:r>
            <a:r>
              <a:rPr lang="en-US" dirty="0"/>
              <a:t>The posolyte (V</a:t>
            </a:r>
            <a:r>
              <a:rPr lang="en-US" baseline="30000" dirty="0"/>
              <a:t>4+</a:t>
            </a:r>
            <a:r>
              <a:rPr lang="en-US" dirty="0"/>
              <a:t>) is </a:t>
            </a:r>
            <a:r>
              <a:rPr lang="en-US" b="1" dirty="0">
                <a:solidFill>
                  <a:schemeClr val="accent1"/>
                </a:solidFill>
              </a:rPr>
              <a:t>oxidized</a:t>
            </a:r>
            <a:r>
              <a:rPr lang="en-US" dirty="0"/>
              <a:t> to V</a:t>
            </a:r>
            <a:r>
              <a:rPr lang="en-US" baseline="30000" dirty="0"/>
              <a:t>5+ </a:t>
            </a:r>
            <a:r>
              <a:rPr lang="en-US" dirty="0"/>
              <a:t>(oxidation means </a:t>
            </a:r>
            <a:r>
              <a:rPr lang="en-US" b="1" dirty="0">
                <a:solidFill>
                  <a:schemeClr val="accent1"/>
                </a:solidFill>
              </a:rPr>
              <a:t>losing electrons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Electrons</a:t>
            </a:r>
            <a:r>
              <a:rPr lang="en-US" dirty="0"/>
              <a:t> flow from </a:t>
            </a:r>
            <a:r>
              <a:rPr lang="en-US" b="1" dirty="0">
                <a:solidFill>
                  <a:schemeClr val="accent1"/>
                </a:solidFill>
              </a:rPr>
              <a:t>anode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1"/>
                </a:solidFill>
              </a:rPr>
              <a:t>cathode. Protons</a:t>
            </a:r>
            <a:r>
              <a:rPr lang="en-US" dirty="0"/>
              <a:t> flow through the </a:t>
            </a:r>
            <a:r>
              <a:rPr lang="en-US" b="1" dirty="0">
                <a:solidFill>
                  <a:schemeClr val="accent1"/>
                </a:solidFill>
              </a:rPr>
              <a:t>CEM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546A2-CE5D-0AF4-7A34-733762D12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82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i="1" dirty="0"/>
              <a:t>Magnum opus – </a:t>
            </a:r>
            <a:r>
              <a:rPr lang="en-US" sz="2000" dirty="0"/>
              <a:t>4 years Direct numerical solutions of the governing equations.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/>
              <a:t>Incompressible flow: Navier-Stokes equation. Mass transport: Nernst-Planck equation.  Chemical kinetics: Butler-Volmer equation. Electrostatics: Poisson equation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99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Our manuscript was languishing </a:t>
            </a:r>
            <a:r>
              <a:rPr lang="en-US" b="1" dirty="0">
                <a:solidFill>
                  <a:schemeClr val="accent1"/>
                </a:solidFill>
              </a:rPr>
              <a:t>unpublished </a:t>
            </a:r>
            <a:r>
              <a:rPr lang="en-US" dirty="0"/>
              <a:t>and performed an </a:t>
            </a:r>
            <a:r>
              <a:rPr lang="en-US" b="1" dirty="0">
                <a:solidFill>
                  <a:schemeClr val="accent1"/>
                </a:solidFill>
              </a:rPr>
              <a:t>iterative calibration</a:t>
            </a:r>
          </a:p>
          <a:p>
            <a:pPr marL="0" indent="0">
              <a:buClr>
                <a:schemeClr val="tx1"/>
              </a:buClr>
              <a:buFont typeface="Arial" panose="020B0604020202020204" pitchFamily="34" charset="0"/>
              <a:buNone/>
            </a:pPr>
            <a:r>
              <a:rPr lang="en-US" dirty="0"/>
              <a:t>The results were good!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2615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Sodium acetate flows left to right. Electric field points up; this pushes sodium ions up to generate strong base.</a:t>
            </a:r>
          </a:p>
          <a:p>
            <a:r>
              <a:rPr lang="en-US" dirty="0"/>
              <a:t>Simulating mass transport with Nernst-Planck Eq. Called in after “</a:t>
            </a:r>
            <a:r>
              <a:rPr lang="en-US" b="1" dirty="0"/>
              <a:t>COMSOL doesn’t work</a:t>
            </a:r>
            <a:r>
              <a:rPr lang="en-US" dirty="0"/>
              <a:t>”</a:t>
            </a:r>
          </a:p>
          <a:p>
            <a:r>
              <a:rPr lang="en-US" dirty="0"/>
              <a:t>A = acetate (CH3COO-).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10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Kiana: “</a:t>
            </a:r>
            <a:r>
              <a:rPr lang="en-US" b="1" dirty="0">
                <a:solidFill>
                  <a:schemeClr val="accent1"/>
                </a:solidFill>
              </a:rPr>
              <a:t>I need help</a:t>
            </a:r>
            <a:r>
              <a:rPr lang="en-US" dirty="0"/>
              <a:t>” with a system of equations</a:t>
            </a:r>
            <a:r>
              <a:rPr lang="en-US" sz="1200" dirty="0"/>
              <a:t>—</a:t>
            </a:r>
            <a:r>
              <a:rPr lang="en-US" dirty="0"/>
              <a:t>scipy optimizer isn’t working.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Solved in two days using a few </a:t>
            </a:r>
            <a:r>
              <a:rPr lang="en-US" b="1" dirty="0">
                <a:solidFill>
                  <a:schemeClr val="accent1"/>
                </a:solidFill>
              </a:rPr>
              <a:t>simple tricks.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Resulting analysis was Figure 1 of published work</a:t>
            </a:r>
            <a:endParaRPr lang="en-US" b="1" dirty="0">
              <a:solidFill>
                <a:schemeClr val="accent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0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posolyte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negolyte</a:t>
            </a:r>
            <a:r>
              <a:rPr lang="en-US" dirty="0"/>
              <a:t> redox reactions have a voltage difference, i.e. </a:t>
            </a:r>
            <a:r>
              <a:rPr lang="en-US" dirty="0" err="1"/>
              <a:t>E</a:t>
            </a:r>
            <a:r>
              <a:rPr lang="en-US" baseline="30000" dirty="0" err="1"/>
              <a:t>○</a:t>
            </a:r>
            <a:r>
              <a:rPr lang="en-US" baseline="-25000" dirty="0" err="1"/>
              <a:t>neg</a:t>
            </a:r>
            <a:r>
              <a:rPr lang="en-US" dirty="0"/>
              <a:t> &lt; </a:t>
            </a:r>
            <a:r>
              <a:rPr lang="en-US" dirty="0" err="1"/>
              <a:t>E</a:t>
            </a:r>
            <a:r>
              <a:rPr lang="en-US" baseline="30000" dirty="0" err="1"/>
              <a:t>○</a:t>
            </a:r>
            <a:r>
              <a:rPr lang="en-US" baseline="-25000" dirty="0" err="1"/>
              <a:t>pos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negolyte (Q) is </a:t>
            </a:r>
            <a:r>
              <a:rPr lang="en-US" b="1" dirty="0">
                <a:solidFill>
                  <a:schemeClr val="accent1"/>
                </a:solidFill>
              </a:rPr>
              <a:t>reduced</a:t>
            </a:r>
            <a:r>
              <a:rPr lang="en-US" dirty="0"/>
              <a:t> to H</a:t>
            </a:r>
            <a:r>
              <a:rPr lang="en-US" baseline="-25000" dirty="0"/>
              <a:t>2</a:t>
            </a:r>
            <a:r>
              <a:rPr lang="en-US" dirty="0"/>
              <a:t>Q (reduction means </a:t>
            </a:r>
            <a:r>
              <a:rPr lang="en-US" b="1" dirty="0">
                <a:solidFill>
                  <a:schemeClr val="accent1"/>
                </a:solidFill>
              </a:rPr>
              <a:t>gaining electrons</a:t>
            </a:r>
            <a:r>
              <a:rPr lang="en-US" b="1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posolyte (V</a:t>
            </a:r>
            <a:r>
              <a:rPr lang="en-US" baseline="30000" dirty="0"/>
              <a:t>4+</a:t>
            </a:r>
            <a:r>
              <a:rPr lang="en-US" dirty="0"/>
              <a:t>) is </a:t>
            </a:r>
            <a:r>
              <a:rPr lang="en-US" b="1" dirty="0">
                <a:solidFill>
                  <a:schemeClr val="accent1"/>
                </a:solidFill>
              </a:rPr>
              <a:t>oxidized</a:t>
            </a:r>
            <a:r>
              <a:rPr lang="en-US" dirty="0"/>
              <a:t> to V</a:t>
            </a:r>
            <a:r>
              <a:rPr lang="en-US" baseline="30000" dirty="0"/>
              <a:t>5+ </a:t>
            </a:r>
            <a:r>
              <a:rPr lang="en-US" dirty="0"/>
              <a:t>(oxidation means </a:t>
            </a:r>
            <a:r>
              <a:rPr lang="en-US" b="1" dirty="0">
                <a:solidFill>
                  <a:schemeClr val="accent1"/>
                </a:solidFill>
              </a:rPr>
              <a:t>losing electrons</a:t>
            </a:r>
            <a:r>
              <a:rPr lang="en-US" dirty="0"/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Electrons</a:t>
            </a:r>
            <a:r>
              <a:rPr lang="en-US" dirty="0"/>
              <a:t> flow from </a:t>
            </a:r>
            <a:r>
              <a:rPr lang="en-US" b="1" dirty="0">
                <a:solidFill>
                  <a:schemeClr val="accent1"/>
                </a:solidFill>
              </a:rPr>
              <a:t>anode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1"/>
                </a:solidFill>
              </a:rPr>
              <a:t>cathode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accent1"/>
                </a:solidFill>
              </a:rPr>
              <a:t>Protons</a:t>
            </a:r>
            <a:r>
              <a:rPr lang="en-US" dirty="0"/>
              <a:t> flow through the </a:t>
            </a:r>
            <a:r>
              <a:rPr lang="en-US" b="1" dirty="0">
                <a:solidFill>
                  <a:schemeClr val="accent1"/>
                </a:solidFill>
              </a:rPr>
              <a:t>CEM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927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Coupled two electron, two proton transfer (</a:t>
            </a:r>
            <a:r>
              <a:rPr lang="en-US" b="1" dirty="0">
                <a:solidFill>
                  <a:schemeClr val="accent1"/>
                </a:solidFill>
              </a:rPr>
              <a:t>PCET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1ED7C4-71AB-45A6-A7F0-B4CD4160E9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69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185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92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4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596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387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96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86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71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6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466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26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01160-7E78-48A7-A93C-6A0965506107}" type="datetimeFigureOut">
              <a:rPr lang="en-US" smtClean="0"/>
              <a:t>2025-04-27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D47B8-0980-43B5-8954-DC6F133D1F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3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47.png"/><Relationship Id="rId5" Type="http://schemas.openxmlformats.org/officeDocument/2006/relationships/image" Target="../media/image440.png"/><Relationship Id="rId4" Type="http://schemas.openxmlformats.org/officeDocument/2006/relationships/image" Target="../media/image2.png"/><Relationship Id="rId9" Type="http://schemas.openxmlformats.org/officeDocument/2006/relationships/image" Target="../media/image4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49.png"/><Relationship Id="rId5" Type="http://schemas.openxmlformats.org/officeDocument/2006/relationships/image" Target="../media/image480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5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611.png"/><Relationship Id="rId5" Type="http://schemas.openxmlformats.org/officeDocument/2006/relationships/image" Target="../media/image6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2.png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12" Type="http://schemas.openxmlformats.org/officeDocument/2006/relationships/image" Target="../media/image71.png"/><Relationship Id="rId2" Type="http://schemas.openxmlformats.org/officeDocument/2006/relationships/tags" Target="../tags/tag15.xml"/><Relationship Id="rId16" Type="http://schemas.openxmlformats.org/officeDocument/2006/relationships/image" Target="../media/image75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70.png"/><Relationship Id="rId5" Type="http://schemas.openxmlformats.org/officeDocument/2006/relationships/tags" Target="../tags/tag18.xml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tags" Target="../tags/tag17.xml"/><Relationship Id="rId9" Type="http://schemas.openxmlformats.org/officeDocument/2006/relationships/image" Target="../media/image2.png"/><Relationship Id="rId14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23.xml"/><Relationship Id="rId7" Type="http://schemas.openxmlformats.org/officeDocument/2006/relationships/image" Target="../media/image700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11" Type="http://schemas.openxmlformats.org/officeDocument/2006/relationships/image" Target="../media/image79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8.png"/><Relationship Id="rId4" Type="http://schemas.openxmlformats.org/officeDocument/2006/relationships/tags" Target="../tags/tag24.xml"/><Relationship Id="rId9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27.xml"/><Relationship Id="rId7" Type="http://schemas.openxmlformats.org/officeDocument/2006/relationships/image" Target="../media/image8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3.png"/><Relationship Id="rId4" Type="http://schemas.openxmlformats.org/officeDocument/2006/relationships/tags" Target="../tags/tag28.xml"/><Relationship Id="rId9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eg"/><Relationship Id="rId3" Type="http://schemas.openxmlformats.org/officeDocument/2006/relationships/image" Target="../media/image93.jpeg"/><Relationship Id="rId7" Type="http://schemas.openxmlformats.org/officeDocument/2006/relationships/image" Target="../media/image9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eg"/><Relationship Id="rId11" Type="http://schemas.openxmlformats.org/officeDocument/2006/relationships/image" Target="../media/image101.jpeg"/><Relationship Id="rId5" Type="http://schemas.openxmlformats.org/officeDocument/2006/relationships/image" Target="../media/image95.jpeg"/><Relationship Id="rId10" Type="http://schemas.openxmlformats.org/officeDocument/2006/relationships/image" Target="../media/image100.jpeg"/><Relationship Id="rId4" Type="http://schemas.openxmlformats.org/officeDocument/2006/relationships/image" Target="../media/image94.jpeg"/><Relationship Id="rId9" Type="http://schemas.openxmlformats.org/officeDocument/2006/relationships/image" Target="../media/image99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todayinenergy/detail.php?id=56880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atf.us/resource/carbon-capture-storage-what-can-learn-from-project-track-record/" TargetMode="External"/><Relationship Id="rId5" Type="http://schemas.openxmlformats.org/officeDocument/2006/relationships/hyperlink" Target="https://www.npr.org/sections/the-picture-show/2025/01/13/g-s1-42407/see-california-wildfire-devastation-pictures-altadena-eaton-palisades" TargetMode="External"/><Relationship Id="rId4" Type="http://schemas.openxmlformats.org/officeDocument/2006/relationships/hyperlink" Target="https://www.energy-storage.news/us-installed-grid-scale-battery-storage-capacity-reached-9gw-25gwh-in-record-breaking-2022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0DDBE3BC-8EA8-9CC9-9849-D27D23E9BD93}"/>
              </a:ext>
            </a:extLst>
          </p:cNvPr>
          <p:cNvSpPr/>
          <p:nvPr/>
        </p:nvSpPr>
        <p:spPr>
          <a:xfrm>
            <a:off x="321734" y="321733"/>
            <a:ext cx="11573488" cy="6214534"/>
          </a:xfrm>
          <a:prstGeom prst="rect">
            <a:avLst/>
          </a:prstGeom>
          <a:solidFill>
            <a:srgbClr val="93223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29D53EE-2007-2C08-B31D-EF61FA8A4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5178" y="1255359"/>
            <a:ext cx="11161643" cy="2086047"/>
          </a:xfrm>
        </p:spPr>
        <p:txBody>
          <a:bodyPr anchor="ctr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Simulation and Analysis of</a:t>
            </a:r>
            <a:br>
              <a:rPr lang="en-US" sz="4400" dirty="0">
                <a:solidFill>
                  <a:schemeClr val="bg1"/>
                </a:solidFill>
              </a:rPr>
            </a:br>
            <a:r>
              <a:rPr lang="en-US" sz="4400" dirty="0">
                <a:solidFill>
                  <a:schemeClr val="bg1"/>
                </a:solidFill>
              </a:rPr>
              <a:t>Electrochemical Systems </a:t>
            </a:r>
          </a:p>
        </p:txBody>
      </p:sp>
      <p:sp>
        <p:nvSpPr>
          <p:cNvPr id="12" name="文本框 3">
            <a:extLst>
              <a:ext uri="{FF2B5EF4-FFF2-40B4-BE49-F238E27FC236}">
                <a16:creationId xmlns:a16="http://schemas.microsoft.com/office/drawing/2014/main" id="{5B6C2604-01F3-FC28-926E-F74D1329B925}"/>
              </a:ext>
            </a:extLst>
          </p:cNvPr>
          <p:cNvSpPr txBox="1"/>
          <p:nvPr/>
        </p:nvSpPr>
        <p:spPr>
          <a:xfrm>
            <a:off x="2558040" y="3367091"/>
            <a:ext cx="707591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 Defense of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Michael S. Emanuel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Applied Mathematics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Monday April 28, 2025</a:t>
            </a:r>
          </a:p>
          <a:p>
            <a:pPr algn="ctr">
              <a:spcBef>
                <a:spcPts val="1200"/>
              </a:spcBef>
            </a:pPr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 Committee: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 H. Rycroft • Michael J. Aziz • Boris Kozinsky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973165-0592-B184-4772-68D9754BC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894" y="5400791"/>
            <a:ext cx="3609231" cy="10325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1867AB0-1A7C-E681-4CD2-2DE0C9DC73C3}"/>
              </a:ext>
            </a:extLst>
          </p:cNvPr>
          <p:cNvSpPr txBox="1"/>
          <p:nvPr/>
        </p:nvSpPr>
        <p:spPr>
          <a:xfrm>
            <a:off x="515178" y="5400790"/>
            <a:ext cx="3549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michael.s.emanuel@gmail.com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github.com/memanuel/PhD-Thesis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linkedin.com/in/michael-emanuel</a:t>
            </a:r>
          </a:p>
        </p:txBody>
      </p:sp>
    </p:spTree>
    <p:extLst>
      <p:ext uri="{BB962C8B-B14F-4D97-AF65-F5344CB8AC3E}">
        <p14:creationId xmlns:p14="http://schemas.microsoft.com/office/powerpoint/2010/main" val="35169644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E3FD4-E894-0B45-55D5-7D74CBD2A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E325999-D71D-4743-932F-4760302E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D07B8B-F546-3AE1-9DFD-ECC3507DB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Thermodynamic Analysis of a Quinone CCS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2586FCEB-B134-0736-5450-1CECC82D4998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6AA38B-BF0D-BF3B-8AC9-E07DC6B24469}"/>
              </a:ext>
            </a:extLst>
          </p:cNvPr>
          <p:cNvSpPr txBox="1"/>
          <p:nvPr/>
        </p:nvSpPr>
        <p:spPr>
          <a:xfrm>
            <a:off x="511372" y="1339098"/>
            <a:ext cx="74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8C019D-0F11-385D-D213-10B8FE290AF4}"/>
              </a:ext>
            </a:extLst>
          </p:cNvPr>
          <p:cNvSpPr txBox="1"/>
          <p:nvPr/>
        </p:nvSpPr>
        <p:spPr>
          <a:xfrm>
            <a:off x="460089" y="3697326"/>
            <a:ext cx="165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[HA] (mM)</a:t>
            </a:r>
          </a:p>
        </p:txBody>
      </p:sp>
      <p:pic>
        <p:nvPicPr>
          <p:cNvPr id="4" name="Picture 3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F0FFE68C-22DE-D669-A9E1-1C6EDFADD0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335" y="984644"/>
            <a:ext cx="6925751" cy="528379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7FB06E2-B4AB-8C60-14EA-A2AFA208BEC2}"/>
              </a:ext>
            </a:extLst>
          </p:cNvPr>
          <p:cNvSpPr txBox="1"/>
          <p:nvPr/>
        </p:nvSpPr>
        <p:spPr>
          <a:xfrm>
            <a:off x="8212508" y="1105985"/>
            <a:ext cx="3527342" cy="313932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Quinone</a:t>
            </a:r>
            <a:r>
              <a:rPr lang="en-US" dirty="0"/>
              <a:t> based </a:t>
            </a:r>
            <a:r>
              <a:rPr lang="en-US" b="1" dirty="0">
                <a:solidFill>
                  <a:schemeClr val="accent1"/>
                </a:solidFill>
              </a:rPr>
              <a:t>CCS system</a:t>
            </a:r>
            <a:r>
              <a:rPr lang="en-US" dirty="0"/>
              <a:t> (Kiana Amini)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dirty="0"/>
              <a:t>Two capture mechanisms, </a:t>
            </a:r>
            <a:r>
              <a:rPr lang="en-US" b="1" dirty="0">
                <a:solidFill>
                  <a:schemeClr val="accent1"/>
                </a:solidFill>
              </a:rPr>
              <a:t>pH swing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nucleophilic swing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dirty="0"/>
              <a:t>“Simple” </a:t>
            </a:r>
            <a:r>
              <a:rPr lang="en-US" b="1" dirty="0">
                <a:solidFill>
                  <a:schemeClr val="accent1"/>
                </a:solidFill>
              </a:rPr>
              <a:t>thermodynamic calculation</a:t>
            </a:r>
            <a:r>
              <a:rPr lang="en-US" dirty="0"/>
              <a:t> can explain their relative importance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dirty="0"/>
              <a:t>Solved equilibrium simple </a:t>
            </a:r>
            <a:r>
              <a:rPr lang="en-US" b="1" dirty="0">
                <a:solidFill>
                  <a:schemeClr val="accent1"/>
                </a:solidFill>
              </a:rPr>
              <a:t>numerical techniques</a:t>
            </a:r>
          </a:p>
          <a:p>
            <a:pPr marL="115888" indent="-115888">
              <a:buFont typeface="Arial" panose="020B0604020202020204" pitchFamily="34" charset="0"/>
              <a:buChar char="•"/>
            </a:pPr>
            <a:r>
              <a:rPr lang="en-US" dirty="0"/>
              <a:t>Conclusion: </a:t>
            </a:r>
            <a:r>
              <a:rPr lang="en-US" b="1" dirty="0">
                <a:solidFill>
                  <a:schemeClr val="accent1"/>
                </a:solidFill>
              </a:rPr>
              <a:t>three regimes </a:t>
            </a:r>
            <a:r>
              <a:rPr lang="en-US" dirty="0"/>
              <a:t>varying by dominant capture mechanisms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700E4-12A5-098F-F070-1FCF22C6C19D}"/>
              </a:ext>
            </a:extLst>
          </p:cNvPr>
          <p:cNvSpPr txBox="1"/>
          <p:nvPr/>
        </p:nvSpPr>
        <p:spPr>
          <a:xfrm>
            <a:off x="483049" y="6252195"/>
            <a:ext cx="9993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K. Amini, T. Cochard, Y. Jing, J. D. Sosa, D. Xi, M. Alberts, M. S. Emanuel, E. F. Kerr, R. G. Gordon, M. J. Aziz, </a:t>
            </a:r>
            <a:r>
              <a:rPr lang="en-US" sz="1400" i="1" dirty="0"/>
              <a:t>In Situ Techniques for Aqueous </a:t>
            </a:r>
          </a:p>
          <a:p>
            <a:r>
              <a:rPr lang="en-US" sz="1400" i="1" dirty="0"/>
              <a:t>Quinone-Mediated Electrochemical Carbon Capture and Release. </a:t>
            </a:r>
            <a:r>
              <a:rPr lang="en-US" sz="1400" dirty="0"/>
              <a:t>Nature Chemical Engineering. DOI 10.1038/s44286-024-00153-y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3F8E55D-FD66-6D9D-C514-080E80918796}"/>
              </a:ext>
            </a:extLst>
          </p:cNvPr>
          <p:cNvGrpSpPr/>
          <p:nvPr/>
        </p:nvGrpSpPr>
        <p:grpSpPr>
          <a:xfrm>
            <a:off x="11338684" y="78438"/>
            <a:ext cx="731069" cy="728576"/>
            <a:chOff x="5532502" y="2648296"/>
            <a:chExt cx="2400349" cy="23447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1A9B2D0-3F3B-B74E-D443-077B8B92CE81}"/>
                </a:ext>
              </a:extLst>
            </p:cNvPr>
            <p:cNvSpPr/>
            <p:nvPr/>
          </p:nvSpPr>
          <p:spPr>
            <a:xfrm>
              <a:off x="5532502" y="2648296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00B05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3721C214-D5D1-A0A4-1AE9-FB63BD31D7CB}"/>
                </a:ext>
              </a:extLst>
            </p:cNvPr>
            <p:cNvSpPr txBox="1"/>
            <p:nvPr/>
          </p:nvSpPr>
          <p:spPr>
            <a:xfrm>
              <a:off x="5646964" y="2762758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 QCC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F4598CF-40E5-2A4F-6A88-262FA0FD6F1D}"/>
              </a:ext>
            </a:extLst>
          </p:cNvPr>
          <p:cNvSpPr txBox="1"/>
          <p:nvPr/>
        </p:nvSpPr>
        <p:spPr>
          <a:xfrm>
            <a:off x="8212508" y="5899105"/>
            <a:ext cx="3527342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“I have a problem…”</a:t>
            </a:r>
          </a:p>
        </p:txBody>
      </p:sp>
    </p:spTree>
    <p:extLst>
      <p:ext uri="{BB962C8B-B14F-4D97-AF65-F5344CB8AC3E}">
        <p14:creationId xmlns:p14="http://schemas.microsoft.com/office/powerpoint/2010/main" val="39833220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CC12A-FE39-A43F-5D50-78867F596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EB1C-DD5F-460B-5D10-06C42833C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38"/>
            <a:ext cx="10856384" cy="2852737"/>
          </a:xfrm>
        </p:spPr>
        <p:txBody>
          <a:bodyPr/>
          <a:lstStyle/>
          <a:p>
            <a:r>
              <a:rPr lang="en-US" dirty="0"/>
              <a:t>1. Digital Twin for Porous Electrodes in Redox Flow Batteries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1588D8C-8B19-FC56-EA7C-B211CCEEB3E5}"/>
              </a:ext>
            </a:extLst>
          </p:cNvPr>
          <p:cNvGrpSpPr/>
          <p:nvPr/>
        </p:nvGrpSpPr>
        <p:grpSpPr>
          <a:xfrm>
            <a:off x="11363720" y="82668"/>
            <a:ext cx="731520" cy="731520"/>
            <a:chOff x="2081526" y="36456"/>
            <a:chExt cx="2400349" cy="234475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BEEE9AE-504D-B336-B5E7-E2760A2ABAA9}"/>
                </a:ext>
              </a:extLst>
            </p:cNvPr>
            <p:cNvSpPr/>
            <p:nvPr/>
          </p:nvSpPr>
          <p:spPr>
            <a:xfrm>
              <a:off x="2081526" y="36456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FF0000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BFE4B2E-9ED4-F356-049F-C042FBEF2EF0}"/>
                </a:ext>
              </a:extLst>
            </p:cNvPr>
            <p:cNvSpPr txBox="1"/>
            <p:nvPr/>
          </p:nvSpPr>
          <p:spPr>
            <a:xfrm>
              <a:off x="2195988" y="150918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 RFB Twin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5875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9C265-0C8D-2381-D3D7-EFAC1F6FF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647992-B8E7-F7DF-8EB4-5F6E233C4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7712FDB-C1AA-D8C5-C25D-955C7A15F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Simulation Overview of Redox Flow Battery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E3D69769-81D9-F3CB-EC51-258F45D4353C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02719C-789E-9F92-ECD4-AFB1BF08392C}"/>
              </a:ext>
            </a:extLst>
          </p:cNvPr>
          <p:cNvSpPr txBox="1"/>
          <p:nvPr/>
        </p:nvSpPr>
        <p:spPr>
          <a:xfrm>
            <a:off x="8004251" y="1309453"/>
            <a:ext cx="3677850" cy="25853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Simulated the </a:t>
            </a:r>
            <a:r>
              <a:rPr lang="en-US" b="1" dirty="0">
                <a:solidFill>
                  <a:schemeClr val="accent1"/>
                </a:solidFill>
              </a:rPr>
              <a:t>porous electrode</a:t>
            </a:r>
            <a:r>
              <a:rPr lang="en-US" dirty="0"/>
              <a:t> at the </a:t>
            </a:r>
            <a:r>
              <a:rPr lang="en-US" b="1" dirty="0">
                <a:solidFill>
                  <a:schemeClr val="accent1"/>
                </a:solidFill>
              </a:rPr>
              <a:t>cathode </a:t>
            </a:r>
            <a:r>
              <a:rPr lang="en-US" dirty="0"/>
              <a:t>(dashed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rectangle</a:t>
            </a:r>
            <a:r>
              <a:rPr lang="en-US" dirty="0"/>
              <a:t>) while the battery is charged.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Membrane</a:t>
            </a:r>
            <a:r>
              <a:rPr lang="en-US" dirty="0"/>
              <a:t> is at a constant voltage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Current collector held at a lower, </a:t>
            </a:r>
            <a:r>
              <a:rPr lang="en-US" b="1" dirty="0">
                <a:solidFill>
                  <a:schemeClr val="accent1"/>
                </a:solidFill>
              </a:rPr>
              <a:t>applied reducing voltage</a:t>
            </a:r>
            <a:r>
              <a:rPr lang="en-US" dirty="0"/>
              <a:t>,</a:t>
            </a:r>
            <a:r>
              <a:rPr lang="en-US" b="1" dirty="0">
                <a:solidFill>
                  <a:schemeClr val="accent1"/>
                </a:solidFill>
              </a:rPr>
              <a:t> V</a:t>
            </a:r>
            <a:r>
              <a:rPr lang="en-US" b="1" baseline="-25000" dirty="0">
                <a:solidFill>
                  <a:schemeClr val="accent1"/>
                </a:solidFill>
              </a:rPr>
              <a:t>ar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Porous electrode also at </a:t>
            </a:r>
            <a:r>
              <a:rPr lang="en-US" b="1" dirty="0">
                <a:solidFill>
                  <a:schemeClr val="accent1"/>
                </a:solidFill>
              </a:rPr>
              <a:t>V</a:t>
            </a:r>
            <a:r>
              <a:rPr lang="en-US" b="1" baseline="-25000" dirty="0">
                <a:solidFill>
                  <a:schemeClr val="accent1"/>
                </a:solidFill>
              </a:rPr>
              <a:t>ar</a:t>
            </a:r>
            <a:endParaRPr lang="en-US" dirty="0"/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This drives </a:t>
            </a:r>
            <a:r>
              <a:rPr lang="en-US" b="1" dirty="0">
                <a:solidFill>
                  <a:schemeClr val="accent1"/>
                </a:solidFill>
              </a:rPr>
              <a:t>reduction</a:t>
            </a:r>
            <a:r>
              <a:rPr lang="en-US" dirty="0"/>
              <a:t> of Q to H</a:t>
            </a:r>
            <a:r>
              <a:rPr lang="en-US" baseline="-25000" dirty="0"/>
              <a:t>2</a:t>
            </a:r>
            <a:r>
              <a:rPr lang="en-US" dirty="0"/>
              <a:t>Q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H</a:t>
            </a:r>
            <a:r>
              <a:rPr lang="en-US" baseline="30000" dirty="0"/>
              <a:t>+</a:t>
            </a:r>
            <a:r>
              <a:rPr lang="en-US" dirty="0"/>
              <a:t> crosses CEM, balancing charge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FAAD64-4990-AAB4-82F8-28436E430365}"/>
              </a:ext>
            </a:extLst>
          </p:cNvPr>
          <p:cNvSpPr txBox="1"/>
          <p:nvPr/>
        </p:nvSpPr>
        <p:spPr>
          <a:xfrm>
            <a:off x="611050" y="1339098"/>
            <a:ext cx="74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18951-E776-5A82-5E18-75FE6F1BD57E}"/>
              </a:ext>
            </a:extLst>
          </p:cNvPr>
          <p:cNvSpPr txBox="1"/>
          <p:nvPr/>
        </p:nvSpPr>
        <p:spPr>
          <a:xfrm>
            <a:off x="559767" y="3697326"/>
            <a:ext cx="165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[HA] (mM)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667356-8B12-BB44-F421-64E5506858A3}"/>
              </a:ext>
            </a:extLst>
          </p:cNvPr>
          <p:cNvSpPr txBox="1"/>
          <p:nvPr/>
        </p:nvSpPr>
        <p:spPr>
          <a:xfrm>
            <a:off x="527656" y="6138680"/>
            <a:ext cx="6726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Digital Twin for Porous Electrodes in Redox Flow Batteries.</a:t>
            </a:r>
            <a:endParaRPr lang="en-US" dirty="0"/>
          </a:p>
        </p:txBody>
      </p:sp>
      <p:pic>
        <p:nvPicPr>
          <p:cNvPr id="6" name="Picture 5" descr="Diagram of a solar cell&#10;&#10;AI-generated content may be incorrect.">
            <a:extLst>
              <a:ext uri="{FF2B5EF4-FFF2-40B4-BE49-F238E27FC236}">
                <a16:creationId xmlns:a16="http://schemas.microsoft.com/office/drawing/2014/main" id="{2677C32D-210E-CB25-45A6-18D269B19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14" y="1256497"/>
            <a:ext cx="6993502" cy="484165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7285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F017A-563E-7ADA-35CD-E39795B6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828E7F1-DA30-B438-BFE9-BC02A16D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70FD3CE-1C1A-CEE5-0152-9FA7D019F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What is AQDS (Anthraquinone Disulfonate)?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3130283D-743C-782E-F8A0-E2BF790E82BF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BB1202-C58C-E9CE-3330-66936C81494F}"/>
              </a:ext>
            </a:extLst>
          </p:cNvPr>
          <p:cNvSpPr txBox="1"/>
          <p:nvPr/>
        </p:nvSpPr>
        <p:spPr>
          <a:xfrm>
            <a:off x="511372" y="1339098"/>
            <a:ext cx="74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5AA5F1-C24C-7786-1C47-E8423D8812FA}"/>
              </a:ext>
            </a:extLst>
          </p:cNvPr>
          <p:cNvSpPr txBox="1"/>
          <p:nvPr/>
        </p:nvSpPr>
        <p:spPr>
          <a:xfrm>
            <a:off x="460089" y="3697326"/>
            <a:ext cx="165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[HA] (mM)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F9DB17-8CD2-9A29-5980-CDEADF4A4463}"/>
              </a:ext>
            </a:extLst>
          </p:cNvPr>
          <p:cNvSpPr txBox="1"/>
          <p:nvPr/>
        </p:nvSpPr>
        <p:spPr>
          <a:xfrm>
            <a:off x="200304" y="4555576"/>
            <a:ext cx="861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Digital Twin for Porous Electrodes in Redox Flow Batteries</a:t>
            </a:r>
            <a:endParaRPr lang="en-US" dirty="0"/>
          </a:p>
        </p:txBody>
      </p:sp>
      <p:pic>
        <p:nvPicPr>
          <p:cNvPr id="4" name="Picture 3" descr="A diagram of chemical formulas&#10;&#10;AI-generated content may be incorrect.">
            <a:extLst>
              <a:ext uri="{FF2B5EF4-FFF2-40B4-BE49-F238E27FC236}">
                <a16:creationId xmlns:a16="http://schemas.microsoft.com/office/drawing/2014/main" id="{85FBFC33-61A8-07EB-BC58-8ECC9212BA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04" y="1294510"/>
            <a:ext cx="8235305" cy="316742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5F14AA-3558-A6F3-255E-2E30A7BE4665}"/>
              </a:ext>
            </a:extLst>
          </p:cNvPr>
          <p:cNvSpPr txBox="1"/>
          <p:nvPr/>
        </p:nvSpPr>
        <p:spPr>
          <a:xfrm>
            <a:off x="8547101" y="1280920"/>
            <a:ext cx="3214444" cy="341632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12713" indent="-1127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Aqueous organic</a:t>
            </a:r>
            <a:r>
              <a:rPr lang="en-US" b="1" dirty="0"/>
              <a:t>: </a:t>
            </a:r>
            <a:r>
              <a:rPr lang="en-US" dirty="0"/>
              <a:t>dissolves in water, carbon based</a:t>
            </a:r>
            <a:endParaRPr lang="en-US" dirty="0">
              <a:solidFill>
                <a:schemeClr val="accent1"/>
              </a:solidFill>
            </a:endParaRPr>
          </a:p>
          <a:p>
            <a:pPr marL="112713" indent="-1127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Redox active</a:t>
            </a:r>
            <a:r>
              <a:rPr lang="en-US" dirty="0"/>
              <a:t>: undergoes a reversible electrochemical reaction…</a:t>
            </a:r>
          </a:p>
          <a:p>
            <a:pPr marL="112713" indent="-1127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Desirable properties:</a:t>
            </a:r>
          </a:p>
          <a:p>
            <a:pPr marL="569913" lvl="1" indent="-1127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Fast kinetics</a:t>
            </a:r>
          </a:p>
          <a:p>
            <a:pPr marL="569913" lvl="1" indent="-1127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High solubility</a:t>
            </a:r>
            <a:r>
              <a:rPr lang="en-US" dirty="0"/>
              <a:t> in water</a:t>
            </a:r>
          </a:p>
          <a:p>
            <a:pPr marL="569913" lvl="1" indent="-1127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Long lifetime</a:t>
            </a:r>
            <a:endParaRPr lang="en-US" b="1" dirty="0"/>
          </a:p>
          <a:p>
            <a:pPr marL="569913" lvl="1" indent="-1127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Earth abundant elements</a:t>
            </a:r>
          </a:p>
          <a:p>
            <a:pPr marL="112713" indent="-112713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Discovered by </a:t>
            </a:r>
            <a:r>
              <a:rPr lang="en-US" b="1" dirty="0">
                <a:solidFill>
                  <a:schemeClr val="accent1"/>
                </a:solidFill>
              </a:rPr>
              <a:t>Aziz-Gordon</a:t>
            </a:r>
            <a:r>
              <a:rPr lang="en-US" dirty="0"/>
              <a:t> collaboration [2014]</a:t>
            </a:r>
          </a:p>
        </p:txBody>
      </p:sp>
    </p:spTree>
    <p:extLst>
      <p:ext uri="{BB962C8B-B14F-4D97-AF65-F5344CB8AC3E}">
        <p14:creationId xmlns:p14="http://schemas.microsoft.com/office/powerpoint/2010/main" val="1026677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FFE00-E7C5-558D-62FD-1E21506E9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088202B-BAF2-D832-FB53-61E8876D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6C417D9-2A6E-FE1E-33FA-93D8A78A8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Experiment with a 3D Printed Electrode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6D29D76B-1652-6938-71CE-A1022385BEC1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07287B-F567-D42B-B1BB-A617FF0C0E6D}"/>
              </a:ext>
            </a:extLst>
          </p:cNvPr>
          <p:cNvSpPr txBox="1"/>
          <p:nvPr/>
        </p:nvSpPr>
        <p:spPr>
          <a:xfrm>
            <a:off x="6715787" y="1001821"/>
            <a:ext cx="4959308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Architected electrodes were </a:t>
            </a:r>
            <a:r>
              <a:rPr lang="en-US" b="1" dirty="0">
                <a:solidFill>
                  <a:schemeClr val="accent1"/>
                </a:solidFill>
              </a:rPr>
              <a:t>3D printed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electroplated</a:t>
            </a:r>
            <a:r>
              <a:rPr lang="en-US" dirty="0"/>
              <a:t> (Ni, Au)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Known, regular “</a:t>
            </a:r>
            <a:r>
              <a:rPr lang="en-US" b="1" dirty="0">
                <a:solidFill>
                  <a:schemeClr val="accent1"/>
                </a:solidFill>
              </a:rPr>
              <a:t>logpile</a:t>
            </a:r>
            <a:r>
              <a:rPr lang="en-US" dirty="0"/>
              <a:t>” geometry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Commercial electrodes</a:t>
            </a:r>
            <a:r>
              <a:rPr lang="en-US" sz="1800" dirty="0">
                <a:solidFill>
                  <a:schemeClr val="accent1"/>
                </a:solidFill>
              </a:rPr>
              <a:t>—</a:t>
            </a:r>
            <a:r>
              <a:rPr lang="en-US" b="1" dirty="0">
                <a:solidFill>
                  <a:schemeClr val="accent1"/>
                </a:solidFill>
              </a:rPr>
              <a:t>tangle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of fibers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Imaged in 3D using </a:t>
            </a:r>
            <a:r>
              <a:rPr lang="en-US" b="1" dirty="0">
                <a:solidFill>
                  <a:schemeClr val="accent1"/>
                </a:solidFill>
              </a:rPr>
              <a:t>confocal microscopy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Gold wires at a </a:t>
            </a:r>
            <a:r>
              <a:rPr lang="en-US" b="1" dirty="0">
                <a:solidFill>
                  <a:schemeClr val="accent1"/>
                </a:solidFill>
              </a:rPr>
              <a:t>reducing voltage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ar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&lt; 0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Task: </a:t>
            </a:r>
            <a:r>
              <a:rPr lang="en-US" b="1" dirty="0">
                <a:solidFill>
                  <a:schemeClr val="accent1"/>
                </a:solidFill>
              </a:rPr>
              <a:t>simulate</a:t>
            </a:r>
            <a:r>
              <a:rPr lang="en-US" dirty="0"/>
              <a:t> in 3D at a </a:t>
            </a:r>
            <a:r>
              <a:rPr lang="en-US" b="1" dirty="0">
                <a:solidFill>
                  <a:schemeClr val="accent1"/>
                </a:solidFill>
              </a:rPr>
              <a:t>sub-fiber scale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17CCA3-2EB7-4183-B5EE-686B95586758}"/>
              </a:ext>
            </a:extLst>
          </p:cNvPr>
          <p:cNvSpPr txBox="1"/>
          <p:nvPr/>
        </p:nvSpPr>
        <p:spPr>
          <a:xfrm>
            <a:off x="134663" y="5643785"/>
            <a:ext cx="64998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/>
              <a:t>D. M. Barber, S. Edgar, M. S. Emanuel, M. D. Nelwood, B. Y. Ahn, B. Román-Manso, T. Cochard, J. Platero, K. Amini, C. H. Rycroft, S. Rubinstein, M. J. Aziz, J. Lewis,  </a:t>
            </a:r>
            <a:r>
              <a:rPr lang="en-US" sz="1500" i="1" dirty="0"/>
              <a:t>Print-and-Plate Architected Electrodes for Electrochemical Transformations Under Flow. </a:t>
            </a:r>
            <a:r>
              <a:rPr lang="en-US" sz="1500" dirty="0"/>
              <a:t>Advanced Functional Materials</a:t>
            </a:r>
            <a:r>
              <a:rPr lang="en-US" sz="1500" i="1" dirty="0"/>
              <a:t>. </a:t>
            </a:r>
            <a:r>
              <a:rPr lang="en-US" sz="1500" dirty="0"/>
              <a:t>DOI 10.1002/adfm.202419748.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8396205-A463-F50E-F1B1-44FE879D3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5382" y="991569"/>
            <a:ext cx="6418366" cy="4652216"/>
          </a:xfrm>
          <a:ln w="12700">
            <a:solidFill>
              <a:schemeClr val="tx1"/>
            </a:solidFill>
          </a:ln>
        </p:spPr>
      </p:pic>
      <p:pic>
        <p:nvPicPr>
          <p:cNvPr id="15" name="Picture 14" descr="A close-up of a white object&#10;&#10;AI-generated content may be incorrect.">
            <a:extLst>
              <a:ext uri="{FF2B5EF4-FFF2-40B4-BE49-F238E27FC236}">
                <a16:creationId xmlns:a16="http://schemas.microsoft.com/office/drawing/2014/main" id="{33DC1345-CAA1-F73C-25C5-928E20C57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87" y="4802443"/>
            <a:ext cx="4028513" cy="1904344"/>
          </a:xfrm>
          <a:prstGeom prst="rect">
            <a:avLst/>
          </a:prstGeom>
        </p:spPr>
      </p:pic>
      <p:pic>
        <p:nvPicPr>
          <p:cNvPr id="19" name="Picture 18" descr="A close-up of a grid&#10;&#10;AI-generated content may be incorrect.">
            <a:extLst>
              <a:ext uri="{FF2B5EF4-FFF2-40B4-BE49-F238E27FC236}">
                <a16:creationId xmlns:a16="http://schemas.microsoft.com/office/drawing/2014/main" id="{203900EA-8EC1-C00C-14D4-B3F6BD3AF4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787" y="3082544"/>
            <a:ext cx="4959308" cy="1665892"/>
          </a:xfrm>
          <a:prstGeom prst="rect">
            <a:avLst/>
          </a:prstGeom>
          <a:ln w="12700">
            <a:solidFill>
              <a:schemeClr val="dk1">
                <a:shade val="15000"/>
              </a:schemeClr>
            </a:solidFill>
          </a:ln>
        </p:spPr>
      </p:pic>
      <p:pic>
        <p:nvPicPr>
          <p:cNvPr id="21" name="Picture 20" descr="Close-up of several cigarettes&#10;&#10;AI-generated content may be incorrect.">
            <a:extLst>
              <a:ext uri="{FF2B5EF4-FFF2-40B4-BE49-F238E27FC236}">
                <a16:creationId xmlns:a16="http://schemas.microsoft.com/office/drawing/2014/main" id="{9156D05B-0425-43A2-F90D-72F591F6D2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499" y="3250542"/>
            <a:ext cx="2066548" cy="1062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11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0176B1-C97E-4A99-ACDB-C5ADE90D5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5DEEDBF-DFF5-5320-D394-529464A60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39994C7-9BC2-5F44-9F7A-7293B25D4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Loosely Coupled Problems &amp; Discretization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3CB880E1-4B53-6FAF-5DD3-5E40AD2FEAFE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319D8-C902-3692-0AFC-FA66FE5B2594}"/>
              </a:ext>
            </a:extLst>
          </p:cNvPr>
          <p:cNvSpPr txBox="1"/>
          <p:nvPr/>
        </p:nvSpPr>
        <p:spPr>
          <a:xfrm>
            <a:off x="1319510" y="1435043"/>
            <a:ext cx="3545886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Fluid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Navier-Stokes</a:t>
            </a:r>
            <a:r>
              <a:rPr lang="en-US" dirty="0"/>
              <a:t> equation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Incompressibility</a:t>
            </a:r>
            <a:r>
              <a:rPr lang="en-US" dirty="0"/>
              <a:t>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Chorin Projection Method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A1089C-14FF-5F54-B567-31AE9486C737}"/>
              </a:ext>
            </a:extLst>
          </p:cNvPr>
          <p:cNvSpPr txBox="1"/>
          <p:nvPr/>
        </p:nvSpPr>
        <p:spPr>
          <a:xfrm>
            <a:off x="7317462" y="1429413"/>
            <a:ext cx="3765166" cy="147732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Electrochemistry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Nernst-Planck</a:t>
            </a:r>
            <a:r>
              <a:rPr lang="en-US" dirty="0"/>
              <a:t> equation (transport)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Butler-Volmer</a:t>
            </a:r>
            <a:r>
              <a:rPr lang="en-US" dirty="0"/>
              <a:t> equation (kinetics)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Fixed-Point Iteration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B7A6F4FD-C954-55A8-4063-350029B8615E}"/>
              </a:ext>
            </a:extLst>
          </p:cNvPr>
          <p:cNvSpPr/>
          <p:nvPr/>
        </p:nvSpPr>
        <p:spPr>
          <a:xfrm>
            <a:off x="4899497" y="1794030"/>
            <a:ext cx="2383863" cy="748097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Coupled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46720DF-EEE8-9C4D-DD41-B7900D4A872F}"/>
              </a:ext>
            </a:extLst>
          </p:cNvPr>
          <p:cNvSpPr/>
          <p:nvPr/>
        </p:nvSpPr>
        <p:spPr>
          <a:xfrm>
            <a:off x="4899497" y="1794030"/>
            <a:ext cx="2383863" cy="74809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Decoupled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B184281-07DB-4974-3CA2-6CFD190EFBCB}"/>
              </a:ext>
            </a:extLst>
          </p:cNvPr>
          <p:cNvSpPr txBox="1"/>
          <p:nvPr/>
        </p:nvSpPr>
        <p:spPr>
          <a:xfrm>
            <a:off x="4951028" y="3201238"/>
            <a:ext cx="3984824" cy="1754326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Numerical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AMReX</a:t>
            </a:r>
            <a:r>
              <a:rPr lang="en-US" dirty="0"/>
              <a:t> 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Cut cells with implicit boundary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Algebraic Multigrid solvers (HYPRE)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Highly scalable MPI program</a:t>
            </a:r>
          </a:p>
        </p:txBody>
      </p:sp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16F24D56-4D68-2627-37C9-073359D07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74" y="3201238"/>
            <a:ext cx="2863533" cy="2801417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FAA30A6-69A9-0B90-3C20-FE82BC59DE5C}"/>
              </a:ext>
            </a:extLst>
          </p:cNvPr>
          <p:cNvSpPr txBox="1"/>
          <p:nvPr/>
        </p:nvSpPr>
        <p:spPr>
          <a:xfrm>
            <a:off x="1550374" y="6122245"/>
            <a:ext cx="2863534" cy="58477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Example of </a:t>
            </a:r>
            <a:r>
              <a:rPr lang="en-US" sz="1600" b="1" dirty="0"/>
              <a:t>cut cells</a:t>
            </a:r>
            <a:r>
              <a:rPr lang="en-US" sz="1600" dirty="0"/>
              <a:t> and </a:t>
            </a:r>
            <a:r>
              <a:rPr lang="en-US" sz="1600" b="1" dirty="0"/>
              <a:t>mesh refinement</a:t>
            </a:r>
            <a:r>
              <a:rPr lang="en-US" sz="1600" dirty="0"/>
              <a:t> in 2D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0E81E1-AC5B-C4FA-5354-EEFEF3404D7D}"/>
              </a:ext>
            </a:extLst>
          </p:cNvPr>
          <p:cNvSpPr txBox="1"/>
          <p:nvPr/>
        </p:nvSpPr>
        <p:spPr>
          <a:xfrm>
            <a:off x="4951029" y="5229692"/>
            <a:ext cx="3984823" cy="1200329"/>
          </a:xfrm>
          <a:prstGeom prst="rect">
            <a:avLst/>
          </a:prstGeom>
          <a:solidFill>
            <a:srgbClr val="CCFFCC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Steady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concern for RFBs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Faster to simulate than full dynamics</a:t>
            </a:r>
          </a:p>
        </p:txBody>
      </p:sp>
    </p:spTree>
    <p:extLst>
      <p:ext uri="{BB962C8B-B14F-4D97-AF65-F5344CB8AC3E}">
        <p14:creationId xmlns:p14="http://schemas.microsoft.com/office/powerpoint/2010/main" val="172390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B08642-6D91-DC1C-0914-4E0587A83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E09DAC-2629-FBED-DA53-DF4591DE73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E25BA19-995C-FD5A-35F7-6413E196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Fluid Flow: Navier-Stokes Equation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A5E8470D-B256-099B-1387-A9EEBC5AAB0C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8" name="Picture 17" descr="\documentclass{article}&#10;\usepackage{amsmath, empheq, xcolor}&#10;\pagestyle{empty}&#10;\begin{document}&#10;\begin{empheq}[box=\fcolorbox{blue}{white}]{equation*}&#10;\hspace{8.0pt}&#10;\underbrace{\rho \frac{\partial \mathbf{u}}{\partial t}}_&#10;{\mathclap{\substack{\text{Momentum}\\\text{Change}}}}\hspace{8.0pt}  +&#10;\underbrace{\rho \mathbf{u} \cdot \nabla \mathbf{u} \vphantom{\frac{\partial \mathbf{u}}{\partial t}}}_&#10;{\mathclap{\substack{\text{Momentum}\\\text{Transport}}}}\hspace{2.5pt} = &#10;- \underbrace{\nabla p \vphantom{\frac{\partial \mathbf{u}}{\partial t}}}_{\mathclap{\substack{\text{Pressure}\\\text{Gradient}}}} &#10;+ \underbrace{\mu \nabla^2 \mathbf{u} \vphantom{\frac{\partial \mathbf{u}}{\partial t}}}_{\mathclap{\substack{\text{Viscous}\\\text{Term}}}}&#10;\end{empheq}&#10;\end{document}" title="IguanaTex Bitmap Display">
            <a:extLst>
              <a:ext uri="{FF2B5EF4-FFF2-40B4-BE49-F238E27FC236}">
                <a16:creationId xmlns:a16="http://schemas.microsoft.com/office/drawing/2014/main" id="{20FB0D8D-0122-8148-FAAE-13D2BBDD8B1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4" y="1372219"/>
            <a:ext cx="7171490" cy="2081548"/>
          </a:xfrm>
          <a:prstGeom prst="rect">
            <a:avLst/>
          </a:prstGeom>
          <a:ln>
            <a:noFill/>
          </a:ln>
        </p:spPr>
      </p:pic>
      <p:pic>
        <p:nvPicPr>
          <p:cNvPr id="14" name="Picture 13" descr="\documentclass{article}&#10;\usepackage{amsmath, empheq, xcolor}&#10;\pagestyle{empty}&#10;\begin{document}&#10;\begin{empheq}[box=\fcolorbox{blue}{white}]{equation*} &#10;\nabla \cdot \mathbf{u} = 0&#10;\end{empheq}&#10;\end{document}" title="IguanaTex Bitmap Display">
            <a:extLst>
              <a:ext uri="{FF2B5EF4-FFF2-40B4-BE49-F238E27FC236}">
                <a16:creationId xmlns:a16="http://schemas.microsoft.com/office/drawing/2014/main" id="{1C77C590-2790-AE89-1EA6-01EBE6085A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68" y="3966874"/>
            <a:ext cx="2460502" cy="71423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647DC1-3652-93C1-26CC-029EED981B0D}"/>
              </a:ext>
            </a:extLst>
          </p:cNvPr>
          <p:cNvSpPr txBox="1"/>
          <p:nvPr/>
        </p:nvSpPr>
        <p:spPr>
          <a:xfrm>
            <a:off x="371592" y="961722"/>
            <a:ext cx="4001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Navier Stokes</a:t>
            </a:r>
            <a:r>
              <a:rPr lang="en-US" sz="2400" b="1" dirty="0"/>
              <a:t> </a:t>
            </a:r>
            <a:r>
              <a:rPr lang="en-US" sz="2400" dirty="0"/>
              <a:t>equation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A89DC58-788D-7031-5980-10F82FD09B6D}"/>
              </a:ext>
            </a:extLst>
          </p:cNvPr>
          <p:cNvSpPr txBox="1"/>
          <p:nvPr/>
        </p:nvSpPr>
        <p:spPr>
          <a:xfrm>
            <a:off x="371592" y="3502795"/>
            <a:ext cx="4001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Incompressibility</a:t>
            </a:r>
            <a:r>
              <a:rPr lang="en-US" sz="2400" b="1" dirty="0"/>
              <a:t> </a:t>
            </a:r>
            <a:r>
              <a:rPr lang="en-US" sz="2400" dirty="0"/>
              <a:t>condition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4A2469-591A-4DEF-0EB8-0243B33470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639" y="1372219"/>
            <a:ext cx="4057710" cy="2123817"/>
          </a:xfrm>
          <a:prstGeom prst="rect">
            <a:avLst/>
          </a:prstGeom>
        </p:spPr>
      </p:pic>
      <p:pic>
        <p:nvPicPr>
          <p:cNvPr id="9" name="Picture 8" descr="A rainbow colored rectangular object&#10;&#10;AI-generated content may be incorrect.">
            <a:extLst>
              <a:ext uri="{FF2B5EF4-FFF2-40B4-BE49-F238E27FC236}">
                <a16:creationId xmlns:a16="http://schemas.microsoft.com/office/drawing/2014/main" id="{BFB596B9-F9D4-2129-5FA8-C780E3E2CD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60" y="4264111"/>
            <a:ext cx="3974966" cy="192624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A336E0-7579-2D06-DDCA-4D67B4EA73D0}"/>
              </a:ext>
            </a:extLst>
          </p:cNvPr>
          <p:cNvCxnSpPr/>
          <p:nvPr/>
        </p:nvCxnSpPr>
        <p:spPr>
          <a:xfrm>
            <a:off x="7776673" y="1017570"/>
            <a:ext cx="0" cy="5554146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1E5A7BC-0503-78E1-0F4A-8A837235CDB1}"/>
              </a:ext>
            </a:extLst>
          </p:cNvPr>
          <p:cNvSpPr txBox="1"/>
          <p:nvPr/>
        </p:nvSpPr>
        <p:spPr>
          <a:xfrm>
            <a:off x="8216005" y="1137529"/>
            <a:ext cx="3452978" cy="381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cross section of fluid </a:t>
            </a:r>
            <a:r>
              <a:rPr lang="en-US" b="1" dirty="0"/>
              <a:t>speed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7A394C-EC09-D7C0-2E4D-AB141CE71C17}"/>
              </a:ext>
            </a:extLst>
          </p:cNvPr>
          <p:cNvSpPr txBox="1"/>
          <p:nvPr/>
        </p:nvSpPr>
        <p:spPr>
          <a:xfrm>
            <a:off x="8256054" y="4011381"/>
            <a:ext cx="3452978" cy="381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2D cross section of fluid </a:t>
            </a:r>
            <a:r>
              <a:rPr lang="en-US" b="1" dirty="0"/>
              <a:t>pressure</a:t>
            </a:r>
          </a:p>
        </p:txBody>
      </p:sp>
      <p:graphicFrame>
        <p:nvGraphicFramePr>
          <p:cNvPr id="10" name="Content Placeholder 16">
            <a:extLst>
              <a:ext uri="{FF2B5EF4-FFF2-40B4-BE49-F238E27FC236}">
                <a16:creationId xmlns:a16="http://schemas.microsoft.com/office/drawing/2014/main" id="{2D91C060-B1B0-2E70-5E68-AC9EB64F0D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98633221"/>
              </p:ext>
            </p:extLst>
          </p:nvPr>
        </p:nvGraphicFramePr>
        <p:xfrm>
          <a:off x="482968" y="4752507"/>
          <a:ext cx="6152679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2980">
                  <a:extLst>
                    <a:ext uri="{9D8B030D-6E8A-4147-A177-3AD203B41FA5}">
                      <a16:colId xmlns:a16="http://schemas.microsoft.com/office/drawing/2014/main" val="3638975773"/>
                    </a:ext>
                  </a:extLst>
                </a:gridCol>
                <a:gridCol w="3812813">
                  <a:extLst>
                    <a:ext uri="{9D8B030D-6E8A-4147-A177-3AD203B41FA5}">
                      <a16:colId xmlns:a16="http://schemas.microsoft.com/office/drawing/2014/main" val="901309667"/>
                    </a:ext>
                  </a:extLst>
                </a:gridCol>
                <a:gridCol w="1676886">
                  <a:extLst>
                    <a:ext uri="{9D8B030D-6E8A-4147-A177-3AD203B41FA5}">
                      <a16:colId xmlns:a16="http://schemas.microsoft.com/office/drawing/2014/main" val="2568206530"/>
                    </a:ext>
                  </a:extLst>
                </a:gridCol>
              </a:tblGrid>
              <a:tr h="188432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02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ρ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Fluid </a:t>
                      </a:r>
                      <a:r>
                        <a:rPr lang="en-US" b="1" dirty="0"/>
                        <a:t>density </a:t>
                      </a:r>
                      <a:r>
                        <a:rPr lang="en-US" b="0" dirty="0"/>
                        <a:t>(constant scalar)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kg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Google Sans"/>
                        </a:rPr>
                        <a:t>·</a:t>
                      </a:r>
                      <a:r>
                        <a:rPr lang="en-US" dirty="0"/>
                        <a:t>m</a:t>
                      </a:r>
                      <a:r>
                        <a:rPr lang="en-US" baseline="30000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μ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</a:t>
                      </a:r>
                      <a:r>
                        <a:rPr lang="en-US" b="1" dirty="0"/>
                        <a:t>viscosity </a:t>
                      </a:r>
                      <a:r>
                        <a:rPr lang="en-US" b="0" dirty="0"/>
                        <a:t>(constant scalar)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Pa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Google Sans"/>
                        </a:rPr>
                        <a:t>·</a:t>
                      </a:r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1446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Fluid </a:t>
                      </a:r>
                      <a:r>
                        <a:rPr lang="en-US" b="1" dirty="0"/>
                        <a:t>velocity</a:t>
                      </a:r>
                      <a:r>
                        <a:rPr lang="en-US" dirty="0"/>
                        <a:t> (vector field)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Google Sans"/>
                        </a:rPr>
                        <a:t>·</a:t>
                      </a:r>
                      <a:r>
                        <a:rPr lang="en-US" dirty="0"/>
                        <a:t>s</a:t>
                      </a:r>
                      <a:r>
                        <a:rPr lang="en-US" baseline="30000" dirty="0"/>
                        <a:t>-1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1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Fluid </a:t>
                      </a:r>
                      <a:r>
                        <a:rPr lang="en-US" b="1" dirty="0"/>
                        <a:t>pressure </a:t>
                      </a:r>
                      <a:r>
                        <a:rPr lang="en-US" b="0" dirty="0"/>
                        <a:t>(scalar field)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</a:t>
                      </a:r>
                      <a:endParaRPr lang="en-US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5809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9787CF4-B43C-CBEC-6E4D-F6A9CC8F7499}"/>
              </a:ext>
            </a:extLst>
          </p:cNvPr>
          <p:cNvSpPr txBox="1"/>
          <p:nvPr/>
        </p:nvSpPr>
        <p:spPr>
          <a:xfrm>
            <a:off x="11544753" y="1208429"/>
            <a:ext cx="3964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Speed</a:t>
            </a:r>
            <a:br>
              <a:rPr lang="en-US" sz="600" dirty="0"/>
            </a:br>
            <a:r>
              <a:rPr lang="en-US" sz="600" dirty="0"/>
              <a:t>(cm/s)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FE1A7-E825-E5F9-8F36-55271A4F355D}"/>
              </a:ext>
            </a:extLst>
          </p:cNvPr>
          <p:cNvSpPr txBox="1"/>
          <p:nvPr/>
        </p:nvSpPr>
        <p:spPr>
          <a:xfrm>
            <a:off x="11512068" y="4183404"/>
            <a:ext cx="39642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/>
              <a:t>SOC</a:t>
            </a:r>
          </a:p>
        </p:txBody>
      </p:sp>
    </p:spTree>
    <p:extLst>
      <p:ext uri="{BB962C8B-B14F-4D97-AF65-F5344CB8AC3E}">
        <p14:creationId xmlns:p14="http://schemas.microsoft.com/office/powerpoint/2010/main" val="576878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B041A-3E63-29E5-CD53-DCBBA3C5E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64B43E5-5955-E7F6-D44A-C2991798D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5F3F81E-814A-2091-D54E-3DB03FC80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Mass Transport: Nernst-Planck Equation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728F5E14-4BE7-1508-13B9-D041E86DD058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6" name="Picture 15" descr="\documentclass{article}&#10;\usepackage{mathtools, empheq, xcolor}&#10;\pagestyle{empty}&#10;\begin{document}&#10;\begin{empheq}[box=\fcolorbox{blue}{white}]{equation*}&#10;\frac{\partial C_j}{\partial t} = &#10;- \underbrace{ \mathbf{u} \cdot \nabla C_j \vphantom{\frac{z_j D_j F}{RT}}}_\text{advection} &#10;+ \underbrace{D_j \nabla^2 C_j \vphantom{\frac{z_j D_j F}{RT}}}_\text{diffusion}&#10;+ \underbrace{\frac{z_j D_j F}{RT} \nabla \cdot \left(C_j \nabla \phi_L \right)}_\text{electromigration}&#10;+ \underbrace{S_j \vphantom{\frac{z_j D_j F}{RT}}}_\text{source}&#10;\end{empheq}&#10;\end{document}" title="IguanaTex Bitmap Display">
            <a:extLst>
              <a:ext uri="{FF2B5EF4-FFF2-40B4-BE49-F238E27FC236}">
                <a16:creationId xmlns:a16="http://schemas.microsoft.com/office/drawing/2014/main" id="{0BDCE6C7-8092-B610-8312-73614A7AB12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58" y="1114501"/>
            <a:ext cx="9842550" cy="1608987"/>
          </a:xfrm>
          <a:prstGeom prst="rect">
            <a:avLst/>
          </a:prstGeom>
          <a:ln>
            <a:noFill/>
          </a:ln>
        </p:spPr>
      </p:pic>
      <p:graphicFrame>
        <p:nvGraphicFramePr>
          <p:cNvPr id="9" name="Content Placeholder 16">
            <a:extLst>
              <a:ext uri="{FF2B5EF4-FFF2-40B4-BE49-F238E27FC236}">
                <a16:creationId xmlns:a16="http://schemas.microsoft.com/office/drawing/2014/main" id="{B5517313-B7B6-B9E8-B044-E2045077A9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2300522"/>
              </p:ext>
            </p:extLst>
          </p:nvPr>
        </p:nvGraphicFramePr>
        <p:xfrm>
          <a:off x="694058" y="2874433"/>
          <a:ext cx="6142775" cy="3797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1913">
                  <a:extLst>
                    <a:ext uri="{9D8B030D-6E8A-4147-A177-3AD203B41FA5}">
                      <a16:colId xmlns:a16="http://schemas.microsoft.com/office/drawing/2014/main" val="3638975773"/>
                    </a:ext>
                  </a:extLst>
                </a:gridCol>
                <a:gridCol w="3806676">
                  <a:extLst>
                    <a:ext uri="{9D8B030D-6E8A-4147-A177-3AD203B41FA5}">
                      <a16:colId xmlns:a16="http://schemas.microsoft.com/office/drawing/2014/main" val="901309667"/>
                    </a:ext>
                  </a:extLst>
                </a:gridCol>
                <a:gridCol w="1674186">
                  <a:extLst>
                    <a:ext uri="{9D8B030D-6E8A-4147-A177-3AD203B41FA5}">
                      <a16:colId xmlns:a16="http://schemas.microsoft.com/office/drawing/2014/main" val="2568206530"/>
                    </a:ext>
                  </a:extLst>
                </a:gridCol>
              </a:tblGrid>
              <a:tr h="375042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02453"/>
                  </a:ext>
                </a:extLst>
              </a:tr>
              <a:tr h="380251"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u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Steady state fluid </a:t>
                      </a:r>
                      <a:r>
                        <a:rPr lang="en-US" b="1" dirty="0">
                          <a:latin typeface="+mn-lt"/>
                        </a:rPr>
                        <a:t>velocity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s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baseline="30000" dirty="0">
                          <a:latin typeface="+mn-lt"/>
                        </a:rPr>
                        <a:t>1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594590"/>
                  </a:ext>
                </a:extLst>
              </a:tr>
              <a:tr h="38025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D</a:t>
                      </a:r>
                      <a:r>
                        <a:rPr lang="en-US" baseline="-25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Diffusivity</a:t>
                      </a:r>
                      <a:r>
                        <a:rPr lang="en-US" dirty="0">
                          <a:latin typeface="+mn-lt"/>
                        </a:rPr>
                        <a:t> of species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</a:t>
                      </a:r>
                      <a:r>
                        <a:rPr lang="en-US" baseline="30000" dirty="0">
                          <a:latin typeface="+mn-lt"/>
                        </a:rPr>
                        <a:t>2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s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baseline="300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180239"/>
                  </a:ext>
                </a:extLst>
              </a:tr>
              <a:tr h="38025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z</a:t>
                      </a:r>
                      <a:r>
                        <a:rPr lang="en-US" baseline="-25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Charge</a:t>
                      </a:r>
                      <a:r>
                        <a:rPr lang="en-US" dirty="0">
                          <a:latin typeface="+mn-lt"/>
                        </a:rPr>
                        <a:t> number of species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537440"/>
                  </a:ext>
                </a:extLst>
              </a:tr>
              <a:tr h="38025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C</a:t>
                      </a:r>
                      <a:r>
                        <a:rPr lang="en-US" baseline="-25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Concentration</a:t>
                      </a:r>
                      <a:r>
                        <a:rPr lang="en-US" dirty="0">
                          <a:latin typeface="+mn-lt"/>
                        </a:rPr>
                        <a:t> of species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mol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m</a:t>
                      </a:r>
                      <a:r>
                        <a:rPr lang="en-US" baseline="30000" dirty="0">
                          <a:latin typeface="+mn-lt"/>
                        </a:rPr>
                        <a:t>-3</a:t>
                      </a:r>
                      <a:r>
                        <a:rPr lang="en-US" dirty="0">
                          <a:latin typeface="+mn-lt"/>
                        </a:rPr>
                        <a:t> =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0147"/>
                  </a:ext>
                </a:extLst>
              </a:tr>
              <a:tr h="380251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S</a:t>
                      </a:r>
                      <a:r>
                        <a:rPr lang="en-US" baseline="-25000" dirty="0" err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j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Chemical </a:t>
                      </a:r>
                      <a:r>
                        <a:rPr lang="en-US" b="1" dirty="0">
                          <a:latin typeface="+mn-lt"/>
                        </a:rPr>
                        <a:t>source</a:t>
                      </a:r>
                      <a:r>
                        <a:rPr lang="en-US" dirty="0">
                          <a:latin typeface="+mn-lt"/>
                        </a:rPr>
                        <a:t> term of species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mol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m</a:t>
                      </a:r>
                      <a:r>
                        <a:rPr lang="en-US" baseline="30000" dirty="0">
                          <a:latin typeface="+mn-lt"/>
                        </a:rPr>
                        <a:t>-3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s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baseline="30000" dirty="0">
                          <a:latin typeface="+mn-lt"/>
                        </a:rPr>
                        <a:t>1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508759"/>
                  </a:ext>
                </a:extLst>
              </a:tr>
              <a:tr h="380251">
                <a:tc>
                  <a:txBody>
                    <a:bodyPr/>
                    <a:lstStyle/>
                    <a:p>
                      <a:r>
                        <a:rPr lang="el-GR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φ</a:t>
                      </a:r>
                      <a:r>
                        <a:rPr lang="en-US" baseline="-250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L</a:t>
                      </a:r>
                      <a:endPara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Electrical </a:t>
                      </a:r>
                      <a:r>
                        <a:rPr lang="en-US" b="1" dirty="0">
                          <a:latin typeface="+mn-lt"/>
                        </a:rPr>
                        <a:t>potential</a:t>
                      </a:r>
                      <a:r>
                        <a:rPr lang="en-US" dirty="0">
                          <a:latin typeface="+mn-lt"/>
                        </a:rPr>
                        <a:t> in liquid electrolyte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V = Joule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Coul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baseline="30000" dirty="0">
                          <a:latin typeface="+mn-lt"/>
                        </a:rPr>
                        <a:t>1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853851"/>
                  </a:ext>
                </a:extLst>
              </a:tr>
              <a:tr h="380251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Faraday’s</a:t>
                      </a:r>
                      <a:r>
                        <a:rPr lang="en-US" dirty="0">
                          <a:latin typeface="+mn-lt"/>
                        </a:rPr>
                        <a:t>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Coul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mol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baseline="30000" dirty="0">
                          <a:latin typeface="+mn-lt"/>
                        </a:rPr>
                        <a:t>1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826373"/>
                  </a:ext>
                </a:extLst>
              </a:tr>
              <a:tr h="380251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latin typeface="+mn-lt"/>
                        </a:rPr>
                        <a:t>Ideal gas</a:t>
                      </a:r>
                      <a:r>
                        <a:rPr lang="en-US" dirty="0">
                          <a:latin typeface="+mn-lt"/>
                        </a:rPr>
                        <a:t>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Joule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mol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baseline="30000" dirty="0">
                          <a:latin typeface="+mn-lt"/>
                        </a:rPr>
                        <a:t>1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K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baseline="30000" dirty="0">
                          <a:latin typeface="+mn-lt"/>
                        </a:rPr>
                        <a:t>1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8314912"/>
                  </a:ext>
                </a:extLst>
              </a:tr>
              <a:tr h="380251">
                <a:tc>
                  <a:txBody>
                    <a:bodyPr/>
                    <a:lstStyle/>
                    <a:p>
                      <a: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Absolute </a:t>
                      </a:r>
                      <a:r>
                        <a:rPr lang="en-US" b="1" dirty="0">
                          <a:latin typeface="+mn-lt"/>
                        </a:rPr>
                        <a:t>temperature</a:t>
                      </a:r>
                      <a:r>
                        <a:rPr lang="en-US" dirty="0">
                          <a:latin typeface="+mn-lt"/>
                        </a:rPr>
                        <a:t> (Kelvin)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968052"/>
                  </a:ext>
                </a:extLst>
              </a:tr>
            </a:tbl>
          </a:graphicData>
        </a:graphic>
      </p:graphicFrame>
      <p:pic>
        <p:nvPicPr>
          <p:cNvPr id="19" name="Picture 18" descr="A circular object with red lines&#10;&#10;Description automatically generated">
            <a:extLst>
              <a:ext uri="{FF2B5EF4-FFF2-40B4-BE49-F238E27FC236}">
                <a16:creationId xmlns:a16="http://schemas.microsoft.com/office/drawing/2014/main" id="{2BE6FDAC-0744-BBAA-D0A7-6474DA546C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066" y="2833692"/>
            <a:ext cx="3897019" cy="38970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97028C7-D16A-B067-6A71-EEFF87F775DA}"/>
              </a:ext>
            </a:extLst>
          </p:cNvPr>
          <p:cNvSpPr txBox="1"/>
          <p:nvPr/>
        </p:nvSpPr>
        <p:spPr>
          <a:xfrm>
            <a:off x="8163398" y="3016279"/>
            <a:ext cx="2838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Regular cells (all fluid)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9DDB7A-7428-ABC4-C56C-BF23AD545C4D}"/>
              </a:ext>
            </a:extLst>
          </p:cNvPr>
          <p:cNvSpPr txBox="1"/>
          <p:nvPr/>
        </p:nvSpPr>
        <p:spPr>
          <a:xfrm>
            <a:off x="8601651" y="4459035"/>
            <a:ext cx="1535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Covered Cells (all solid)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2739864-688D-1B36-CFD9-47F155B4D1EC}"/>
              </a:ext>
            </a:extLst>
          </p:cNvPr>
          <p:cNvSpPr txBox="1"/>
          <p:nvPr/>
        </p:nvSpPr>
        <p:spPr>
          <a:xfrm>
            <a:off x="10079086" y="3472390"/>
            <a:ext cx="546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Cut Cell</a:t>
            </a:r>
          </a:p>
        </p:txBody>
      </p:sp>
    </p:spTree>
    <p:extLst>
      <p:ext uri="{BB962C8B-B14F-4D97-AF65-F5344CB8AC3E}">
        <p14:creationId xmlns:p14="http://schemas.microsoft.com/office/powerpoint/2010/main" val="22852567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43D85-5C4E-86F2-FE67-751BBDFE4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DE09D6-17D8-CB1D-D4A8-E01085B1C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4F8D357-624F-1AFF-8A54-7925439E6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Boundary Conditions &amp; Simulation Overview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A0FC0244-FEDE-A78B-1314-9C0064CA83AA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1F3651-2B40-9EA0-63DA-383791377029}"/>
              </a:ext>
            </a:extLst>
          </p:cNvPr>
          <p:cNvSpPr txBox="1"/>
          <p:nvPr/>
        </p:nvSpPr>
        <p:spPr>
          <a:xfrm>
            <a:off x="8931651" y="1182307"/>
            <a:ext cx="3115893" cy="28623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Applied </a:t>
            </a:r>
            <a:r>
              <a:rPr lang="en-US" b="1" dirty="0">
                <a:solidFill>
                  <a:schemeClr val="accent1"/>
                </a:solidFill>
              </a:rPr>
              <a:t>pressure</a:t>
            </a:r>
            <a:r>
              <a:rPr lang="en-US" dirty="0"/>
              <a:t> and fixed </a:t>
            </a:r>
            <a:r>
              <a:rPr lang="en-US" b="1" dirty="0">
                <a:solidFill>
                  <a:schemeClr val="accent1"/>
                </a:solidFill>
              </a:rPr>
              <a:t>concentrations</a:t>
            </a:r>
            <a:r>
              <a:rPr lang="en-US" dirty="0"/>
              <a:t> at </a:t>
            </a:r>
            <a:r>
              <a:rPr lang="en-US" b="1" dirty="0">
                <a:solidFill>
                  <a:schemeClr val="accent1"/>
                </a:solidFill>
              </a:rPr>
              <a:t>inlet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Pressure </a:t>
            </a:r>
            <a:r>
              <a:rPr lang="en-US" b="1" dirty="0">
                <a:solidFill>
                  <a:schemeClr val="accent1"/>
                </a:solidFill>
              </a:rPr>
              <a:t>drop</a:t>
            </a:r>
            <a:r>
              <a:rPr lang="en-US" dirty="0"/>
              <a:t> drives the flow left to right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No-Slip</a:t>
            </a:r>
            <a:r>
              <a:rPr lang="en-US" dirty="0"/>
              <a:t> condition at bottom, top, left, right </a:t>
            </a:r>
            <a:r>
              <a:rPr lang="en-US" b="1" dirty="0">
                <a:solidFill>
                  <a:schemeClr val="accent1"/>
                </a:solidFill>
              </a:rPr>
              <a:t>walls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Membrane</a:t>
            </a:r>
            <a:r>
              <a:rPr lang="en-US" b="1" dirty="0"/>
              <a:t> </a:t>
            </a:r>
            <a:r>
              <a:rPr lang="en-US" dirty="0"/>
              <a:t>at bottom: no slip and zero </a:t>
            </a:r>
            <a:r>
              <a:rPr lang="en-US" b="1" dirty="0">
                <a:solidFill>
                  <a:schemeClr val="accent1"/>
                </a:solidFill>
              </a:rPr>
              <a:t>potential</a:t>
            </a:r>
            <a:r>
              <a:rPr lang="en-US" dirty="0"/>
              <a:t>,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 0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Wires</a:t>
            </a:r>
            <a:r>
              <a:rPr lang="en-US" b="1" dirty="0"/>
              <a:t>:</a:t>
            </a:r>
            <a:r>
              <a:rPr lang="en-US" dirty="0"/>
              <a:t> no slip, applied reducing potential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φ</a:t>
            </a:r>
            <a:r>
              <a:rPr lang="en-US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&lt; 0</a:t>
            </a:r>
            <a:endParaRPr lang="en-US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794C01-14C9-4E3D-77F7-B1561E83FBCE}"/>
              </a:ext>
            </a:extLst>
          </p:cNvPr>
          <p:cNvSpPr txBox="1"/>
          <p:nvPr/>
        </p:nvSpPr>
        <p:spPr>
          <a:xfrm>
            <a:off x="182013" y="5645428"/>
            <a:ext cx="861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Digital Twin for Porous Electrodes in Redox Flow Batteries. </a:t>
            </a:r>
            <a:endParaRPr lang="en-US" dirty="0"/>
          </a:p>
        </p:txBody>
      </p:sp>
      <p:pic>
        <p:nvPicPr>
          <p:cNvPr id="8" name="Picture 7" descr="A diagram of a structure&#10;&#10;AI-generated content may be incorrect.">
            <a:extLst>
              <a:ext uri="{FF2B5EF4-FFF2-40B4-BE49-F238E27FC236}">
                <a16:creationId xmlns:a16="http://schemas.microsoft.com/office/drawing/2014/main" id="{8E428962-02ED-9625-A93B-DD2DB8979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13" y="1169923"/>
            <a:ext cx="8568322" cy="411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257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3DC2E-F9C5-4F36-B593-B6EEFF476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22A4B4-842D-EA55-A1C6-DB0718E1F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CA34940-2EE5-1DC1-5174-C8EEBAC2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Nernst Equation and Overpotential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070791EF-E337-D3FE-A4B8-B4EC1008517A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78A4070-95A8-E695-73EC-B23EC63441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691" y="1280966"/>
            <a:ext cx="6005209" cy="5446118"/>
          </a:xfrm>
        </p:spPr>
        <p:txBody>
          <a:bodyPr>
            <a:normAutofit/>
          </a:bodyPr>
          <a:lstStyle/>
          <a:p>
            <a:r>
              <a:rPr lang="en-US" sz="3600" dirty="0"/>
              <a:t>The </a:t>
            </a:r>
            <a:r>
              <a:rPr lang="en-US" sz="3600" b="1" dirty="0">
                <a:solidFill>
                  <a:schemeClr val="accent1"/>
                </a:solidFill>
              </a:rPr>
              <a:t>Nernst equation</a:t>
            </a:r>
            <a:r>
              <a:rPr lang="en-US" sz="3600" dirty="0"/>
              <a:t> gives equilibrium potential E</a:t>
            </a:r>
            <a:r>
              <a:rPr lang="en-US" sz="3600" baseline="-25000" dirty="0"/>
              <a:t>eq  </a:t>
            </a:r>
            <a:r>
              <a:rPr lang="en-US" sz="3600" dirty="0"/>
              <a:t>vs. reference potential E</a:t>
            </a:r>
            <a:r>
              <a:rPr lang="en-US" sz="3600" baseline="30000" dirty="0"/>
              <a:t>0</a:t>
            </a:r>
            <a:r>
              <a:rPr lang="en-US" sz="3600" dirty="0"/>
              <a:t> as concentration varies</a:t>
            </a:r>
          </a:p>
          <a:p>
            <a:endParaRPr lang="en-US" sz="3600" dirty="0"/>
          </a:p>
          <a:p>
            <a:endParaRPr lang="en-US" sz="3600" dirty="0"/>
          </a:p>
          <a:p>
            <a:pPr>
              <a:buClr>
                <a:schemeClr val="tx1"/>
              </a:buClr>
            </a:pPr>
            <a:r>
              <a:rPr lang="el-GR" sz="3600" b="1" i="1" dirty="0">
                <a:solidFill>
                  <a:schemeClr val="accent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η</a:t>
            </a:r>
            <a:r>
              <a:rPr lang="en-US" sz="3600" dirty="0"/>
              <a:t> is called the </a:t>
            </a:r>
            <a:r>
              <a:rPr lang="en-US" sz="3600" b="1" dirty="0">
                <a:solidFill>
                  <a:schemeClr val="accent1"/>
                </a:solidFill>
              </a:rPr>
              <a:t>overpotential</a:t>
            </a:r>
          </a:p>
          <a:p>
            <a:pPr>
              <a:buClr>
                <a:schemeClr val="tx1"/>
              </a:buClr>
            </a:pPr>
            <a:endParaRPr lang="en-US" sz="3600" b="1" dirty="0"/>
          </a:p>
          <a:p>
            <a:pPr>
              <a:buClr>
                <a:schemeClr val="tx1"/>
              </a:buClr>
            </a:pPr>
            <a:r>
              <a:rPr lang="en-US" b="1" i="1" dirty="0">
                <a:solidFill>
                  <a:schemeClr val="accent1"/>
                </a:solidFill>
              </a:rPr>
              <a:t>O</a:t>
            </a:r>
            <a:r>
              <a:rPr lang="en-US" dirty="0"/>
              <a:t>: oxidized species</a:t>
            </a:r>
            <a:br>
              <a:rPr lang="en-US" dirty="0"/>
            </a:br>
            <a:r>
              <a:rPr lang="en-US" b="1" i="1" dirty="0">
                <a:solidFill>
                  <a:schemeClr val="accent1"/>
                </a:solidFill>
              </a:rPr>
              <a:t>R</a:t>
            </a:r>
            <a:r>
              <a:rPr lang="en-US" dirty="0"/>
              <a:t>:  educed species</a:t>
            </a:r>
          </a:p>
        </p:txBody>
      </p:sp>
      <p:pic>
        <p:nvPicPr>
          <p:cNvPr id="19" name="Picture 18" descr="\documentclass{article}&#10;\usepackage{amsmath, empheq, xcolor}&#10;\pagestyle{empty}&#10;\begin{document}&#10;\begin{empheq}[box=\fcolorbox{blue}{white}]{equation*}&#10;%\tag{4}&#10;\eta = \phi_S - \phi_L - E_\text{eq}&#10;\end{empheq}&#10;\end{document}" title="IguanaTex Bitmap Display">
            <a:extLst>
              <a:ext uri="{FF2B5EF4-FFF2-40B4-BE49-F238E27FC236}">
                <a16:creationId xmlns:a16="http://schemas.microsoft.com/office/drawing/2014/main" id="{8D0CF2A2-8EEB-6B73-82C5-AE143CF778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16" y="5243097"/>
            <a:ext cx="3572133" cy="665255"/>
          </a:xfrm>
          <a:prstGeom prst="rect">
            <a:avLst/>
          </a:prstGeom>
        </p:spPr>
      </p:pic>
      <p:pic>
        <p:nvPicPr>
          <p:cNvPr id="4" name="Picture 3" descr="\documentclass{article}&#10;\usepackage{amsmath, empheq, xcolor}&#10;\usepackage[version=4]{mhchem}&#10;\pagestyle{empty}&#10;\begin{document}&#10;\begin{empheq}[box=\fcolorbox{blue}{white}]{equation*}&#10;E_\text{eq} = E^0 + \frac{RT}{n_eF} \ln &#10;\left(\frac{C_{O} C_{H}^{n_p}}{C_{R}}\right)&#10;\end{empheq}&#10;\end{document}" title="IguanaTex Bitmap Display">
            <a:extLst>
              <a:ext uri="{FF2B5EF4-FFF2-40B4-BE49-F238E27FC236}">
                <a16:creationId xmlns:a16="http://schemas.microsoft.com/office/drawing/2014/main" id="{56CF93BD-81BA-497F-562A-D94D4875F8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21" y="3355859"/>
            <a:ext cx="4779732" cy="10685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263E47F-38C9-93D4-E03C-21F2440D4C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6525" y="1432808"/>
            <a:ext cx="5459184" cy="366879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AE74F1-E3CC-5BF5-CC00-0AEBE4BFC3BB}"/>
              </a:ext>
            </a:extLst>
          </p:cNvPr>
          <p:cNvSpPr txBox="1"/>
          <p:nvPr/>
        </p:nvSpPr>
        <p:spPr>
          <a:xfrm>
            <a:off x="6567425" y="5068249"/>
            <a:ext cx="5087235" cy="64633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Sign convention: V</a:t>
            </a:r>
            <a:r>
              <a:rPr lang="en-US" baseline="-25000" dirty="0"/>
              <a:t>ar</a:t>
            </a:r>
            <a:r>
              <a:rPr lang="en-US" dirty="0"/>
              <a:t> is “reducing voltage.”</a:t>
            </a:r>
          </a:p>
          <a:p>
            <a:r>
              <a:rPr lang="en-US" dirty="0"/>
              <a:t>A larger reducing voltage drives reduction (charging)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4E2F645-A406-8E9F-0E7A-BC82AC784738}"/>
              </a:ext>
            </a:extLst>
          </p:cNvPr>
          <p:cNvSpPr txBox="1"/>
          <p:nvPr/>
        </p:nvSpPr>
        <p:spPr>
          <a:xfrm>
            <a:off x="6832006" y="1143000"/>
            <a:ext cx="428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Reducing Voltage vs. State of Charge  </a:t>
            </a:r>
          </a:p>
        </p:txBody>
      </p:sp>
    </p:spTree>
    <p:extLst>
      <p:ext uri="{BB962C8B-B14F-4D97-AF65-F5344CB8AC3E}">
        <p14:creationId xmlns:p14="http://schemas.microsoft.com/office/powerpoint/2010/main" val="304250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73DF-5AFB-4B5B-5C1F-7921E4E61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D8A36-5393-9D15-A24A-95BB56928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529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09EE76-0EA9-9F92-E0C1-364F0CD93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1FD367-5E54-D336-7C4F-FDBEDD3BA4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49A8A43-28BB-D017-43CA-125203AB5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Reaction Kinetics: Butler-Volmer Equation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F52AEB94-3A1B-CCC9-ED13-9E90A354C6A7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8949B3B-F946-0242-A7C1-0A8A33D5A3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8915"/>
            <a:ext cx="9864334" cy="44800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Typically, we assume a perfectly reversible reaction, i.e.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O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r>
              <a:rPr lang="en-US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= 0.5</a:t>
            </a:r>
            <a:r>
              <a:rPr lang="en-US" dirty="0"/>
              <a:t>, so</a:t>
            </a:r>
          </a:p>
          <a:p>
            <a:pPr marL="0" indent="0">
              <a:buNone/>
            </a:pPr>
            <a:endParaRPr lang="en-US" sz="4000" dirty="0"/>
          </a:p>
        </p:txBody>
      </p:sp>
      <p:pic>
        <p:nvPicPr>
          <p:cNvPr id="17" name="Picture 16" descr="\documentclass{article}&#10;\usepackage{amsmath, empheq, xcolor}&#10;\pagestyle{empty}&#10;\begin{document}&#10;\begin{empheq}[box=\fcolorbox{blue}{white}]{equation*}&#10;S = a \; k_0 \; C_O^{\alpha_O} C_R^{\alpha_R}&#10;\left[&#10;\exp\left(\frac{n_e F \alpha_O}{RT} \eta \right) -&#10;\exp\left(-\frac{n_e F \alpha_R}{RT} \eta \right)&#10;\right]&#10;\end{empheq}&#10;\end{document}" title="IguanaTex Bitmap Display">
            <a:extLst>
              <a:ext uri="{FF2B5EF4-FFF2-40B4-BE49-F238E27FC236}">
                <a16:creationId xmlns:a16="http://schemas.microsoft.com/office/drawing/2014/main" id="{D1A7BC1E-65CD-F55E-DAF4-07B91F1F86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04" y="1113915"/>
            <a:ext cx="7409372" cy="880797"/>
          </a:xfrm>
          <a:prstGeom prst="rect">
            <a:avLst/>
          </a:prstGeom>
        </p:spPr>
      </p:pic>
      <p:pic>
        <p:nvPicPr>
          <p:cNvPr id="4" name="Picture 3" descr="\documentclass{article}&#10;\usepackage{amsmath, empheq, xcolor, nicefrac}&#10;\pagestyle{empty}&#10;\begin{document}&#10;\begin{empheq}[box=\fcolorbox{blue}{white}]{equation*}&#10;S = 2 \, a \, k_0 \, \sqrt{C_O C_R}&#10;\sinh{\left(&#10;\nicefrac{n_e}{2} \cdot \nicefrac{F}{RT} \cdot \eta \right)}&#10;\end{empheq}&#10;\end{document}" title="IguanaTex Bitmap Display">
            <a:extLst>
              <a:ext uri="{FF2B5EF4-FFF2-40B4-BE49-F238E27FC236}">
                <a16:creationId xmlns:a16="http://schemas.microsoft.com/office/drawing/2014/main" id="{30C8E706-C29A-02B4-AA7C-2B6ED46A4D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503" y="2583694"/>
            <a:ext cx="6661088" cy="733015"/>
          </a:xfrm>
          <a:prstGeom prst="rect">
            <a:avLst/>
          </a:prstGeom>
        </p:spPr>
      </p:pic>
      <p:graphicFrame>
        <p:nvGraphicFramePr>
          <p:cNvPr id="11" name="Content Placeholder 16">
            <a:extLst>
              <a:ext uri="{FF2B5EF4-FFF2-40B4-BE49-F238E27FC236}">
                <a16:creationId xmlns:a16="http://schemas.microsoft.com/office/drawing/2014/main" id="{DE930E42-B429-3963-8F1D-F17A7093DF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8403604"/>
              </p:ext>
            </p:extLst>
          </p:nvPr>
        </p:nvGraphicFramePr>
        <p:xfrm>
          <a:off x="530542" y="3540607"/>
          <a:ext cx="7269762" cy="29574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3351">
                  <a:extLst>
                    <a:ext uri="{9D8B030D-6E8A-4147-A177-3AD203B41FA5}">
                      <a16:colId xmlns:a16="http://schemas.microsoft.com/office/drawing/2014/main" val="3638975773"/>
                    </a:ext>
                  </a:extLst>
                </a:gridCol>
                <a:gridCol w="5043977">
                  <a:extLst>
                    <a:ext uri="{9D8B030D-6E8A-4147-A177-3AD203B41FA5}">
                      <a16:colId xmlns:a16="http://schemas.microsoft.com/office/drawing/2014/main" val="901309667"/>
                    </a:ext>
                  </a:extLst>
                </a:gridCol>
                <a:gridCol w="1442434">
                  <a:extLst>
                    <a:ext uri="{9D8B030D-6E8A-4147-A177-3AD203B41FA5}">
                      <a16:colId xmlns:a16="http://schemas.microsoft.com/office/drawing/2014/main" val="2568206530"/>
                    </a:ext>
                  </a:extLst>
                </a:gridCol>
              </a:tblGrid>
              <a:tr h="188432">
                <a:tc>
                  <a:txBody>
                    <a:bodyPr/>
                    <a:lstStyle/>
                    <a:p>
                      <a:r>
                        <a:rPr lang="en-US" dirty="0"/>
                        <a:t>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402453"/>
                  </a:ext>
                </a:extLst>
              </a:tr>
              <a:tr h="366611">
                <a:tc>
                  <a:txBody>
                    <a:bodyPr/>
                    <a:lstStyle/>
                    <a:p>
                      <a:r>
                        <a:rPr lang="en-US" i="1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Generic </a:t>
                      </a:r>
                      <a:r>
                        <a:rPr lang="en-US" b="1" dirty="0"/>
                        <a:t>oxidized</a:t>
                      </a:r>
                      <a:r>
                        <a:rPr lang="en-US" dirty="0"/>
                        <a:t> species, e.g. quinone 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514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i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Generic </a:t>
                      </a:r>
                      <a:r>
                        <a:rPr lang="en-US" b="1" dirty="0"/>
                        <a:t>reduced</a:t>
                      </a:r>
                      <a:r>
                        <a:rPr lang="en-US" dirty="0"/>
                        <a:t> species, </a:t>
                      </a:r>
                      <a:r>
                        <a:rPr lang="en-US" dirty="0" err="1"/>
                        <a:t>e.g</a:t>
                      </a:r>
                      <a:r>
                        <a:rPr lang="en-US" dirty="0"/>
                        <a:t> hydroquinone H</a:t>
                      </a:r>
                      <a:r>
                        <a:rPr lang="en-US" baseline="-25000" dirty="0"/>
                        <a:t>2</a:t>
                      </a:r>
                      <a:r>
                        <a:rPr lang="en-US" dirty="0"/>
                        <a:t>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831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Chemical </a:t>
                      </a:r>
                      <a:r>
                        <a:rPr lang="en-US" b="1" dirty="0"/>
                        <a:t>source term</a:t>
                      </a:r>
                      <a:r>
                        <a:rPr lang="en-US" b="0" dirty="0"/>
                        <a:t>; concentration change 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mol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m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baseline="30000" dirty="0">
                          <a:latin typeface="+mn-lt"/>
                        </a:rPr>
                        <a:t>3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s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baseline="30000" dirty="0">
                          <a:latin typeface="+mn-lt"/>
                        </a:rPr>
                        <a:t>1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500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Specific area</a:t>
                      </a:r>
                      <a:r>
                        <a:rPr lang="en-US" dirty="0"/>
                        <a:t> of solid-liquid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baseline="30000" dirty="0">
                          <a:latin typeface="+mn-lt"/>
                        </a:rPr>
                        <a:t>1</a:t>
                      </a:r>
                      <a:r>
                        <a:rPr lang="en-US" baseline="0" dirty="0">
                          <a:latin typeface="+mn-lt"/>
                        </a:rPr>
                        <a:t> = </a:t>
                      </a:r>
                      <a:r>
                        <a:rPr lang="en-US" dirty="0">
                          <a:latin typeface="+mn-lt"/>
                        </a:rPr>
                        <a:t>m</a:t>
                      </a:r>
                      <a:r>
                        <a:rPr lang="en-US" baseline="30000" dirty="0">
                          <a:latin typeface="+mn-lt"/>
                        </a:rPr>
                        <a:t>2</a:t>
                      </a:r>
                      <a:r>
                        <a:rPr lang="en-US" baseline="0" dirty="0">
                          <a:latin typeface="+mn-lt"/>
                        </a:rPr>
                        <a:t>/</a:t>
                      </a:r>
                      <a:r>
                        <a:rPr lang="en-US" dirty="0">
                          <a:latin typeface="+mn-lt"/>
                        </a:rPr>
                        <a:t>m</a:t>
                      </a:r>
                      <a:r>
                        <a:rPr lang="en-US" baseline="30000" dirty="0">
                          <a:latin typeface="+mn-lt"/>
                        </a:rPr>
                        <a:t>3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213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</a:t>
                      </a:r>
                      <a:r>
                        <a:rPr lang="en-US" baseline="-25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Reaction </a:t>
                      </a:r>
                      <a:r>
                        <a:rPr lang="en-US" b="1" dirty="0"/>
                        <a:t>rate constant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m</a:t>
                      </a:r>
                      <a:r>
                        <a:rPr lang="en-US" b="0" i="0" dirty="0">
                          <a:solidFill>
                            <a:srgbClr val="001D35"/>
                          </a:solidFill>
                          <a:effectLst/>
                          <a:latin typeface="+mn-lt"/>
                        </a:rPr>
                        <a:t>·</a:t>
                      </a:r>
                      <a:r>
                        <a:rPr lang="en-US" dirty="0">
                          <a:latin typeface="+mn-lt"/>
                        </a:rPr>
                        <a:t>s</a:t>
                      </a:r>
                      <a:r>
                        <a:rPr lang="en-US" sz="1800" b="0" i="0" kern="1200" baseline="300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−</a:t>
                      </a:r>
                      <a:r>
                        <a:rPr lang="en-US" baseline="30000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58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dirty="0"/>
                        <a:t>α</a:t>
                      </a:r>
                      <a:r>
                        <a:rPr lang="en-US" baseline="-25000" dirty="0"/>
                        <a:t>j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Charge </a:t>
                      </a:r>
                      <a:r>
                        <a:rPr lang="en-US" b="1" dirty="0"/>
                        <a:t>transfer coefficient</a:t>
                      </a:r>
                      <a:r>
                        <a:rPr lang="en-US" dirty="0"/>
                        <a:t> of species 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+mn-lt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508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l-GR" b="0" dirty="0"/>
                        <a:t>η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 </a:t>
                      </a:r>
                      <a:r>
                        <a:rPr lang="en-US" b="1" dirty="0"/>
                        <a:t>overpotential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+mn-lt"/>
                        </a:rPr>
                        <a:t>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7433943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FAEF6F10-6388-411D-3782-EF07C4585B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99396" y="3619000"/>
            <a:ext cx="4167801" cy="29457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7220B4-75C3-C14E-37E4-C7459ABA928A}"/>
              </a:ext>
            </a:extLst>
          </p:cNvPr>
          <p:cNvSpPr txBox="1"/>
          <p:nvPr/>
        </p:nvSpPr>
        <p:spPr>
          <a:xfrm>
            <a:off x="8736070" y="3429000"/>
            <a:ext cx="3369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Stylized Source vs. Overpotential </a:t>
            </a:r>
          </a:p>
        </p:txBody>
      </p:sp>
    </p:spTree>
    <p:extLst>
      <p:ext uri="{BB962C8B-B14F-4D97-AF65-F5344CB8AC3E}">
        <p14:creationId xmlns:p14="http://schemas.microsoft.com/office/powerpoint/2010/main" val="776770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0452A-B75E-8A88-97AF-9327126254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0B1AFF-9DB8-A61B-3DF7-1798B705B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473539D-EDE8-38D7-C69D-78DF00649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Model Overview: Three Levels of Fidelity</a:t>
            </a:r>
          </a:p>
        </p:txBody>
      </p:sp>
      <p:pic>
        <p:nvPicPr>
          <p:cNvPr id="4" name="Picture 3" descr="A diagram of mathematical equations&#10;&#10;AI-generated content may be incorrect.">
            <a:extLst>
              <a:ext uri="{FF2B5EF4-FFF2-40B4-BE49-F238E27FC236}">
                <a16:creationId xmlns:a16="http://schemas.microsoft.com/office/drawing/2014/main" id="{2599BDB3-1344-20C3-162D-CEEC01266D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" y="943098"/>
            <a:ext cx="11150612" cy="570106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DC161DC8-E7DE-F78E-1563-0DCAE302774B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27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C6DA3-40D7-AAC4-7087-55EEB5ED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D346DF2-4ED2-D3DD-A31B-39771CD7B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C51EA50-B56F-F4C3-A912-60E9FAC44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Good Agreement with Experiments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DD30B9EE-ED0B-81A5-0FF4-4CF796E75AC1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9" name="Picture 8" descr="A collage of different colored squares&#10;&#10;AI-generated content may be incorrect.">
            <a:extLst>
              <a:ext uri="{FF2B5EF4-FFF2-40B4-BE49-F238E27FC236}">
                <a16:creationId xmlns:a16="http://schemas.microsoft.com/office/drawing/2014/main" id="{79399ACA-C18E-12A1-99AC-AA9D38EEF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69" y="928226"/>
            <a:ext cx="5473079" cy="53690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7CDEC1-3CCE-5C1A-C896-84E69F0E6C67}"/>
              </a:ext>
            </a:extLst>
          </p:cNvPr>
          <p:cNvSpPr txBox="1"/>
          <p:nvPr/>
        </p:nvSpPr>
        <p:spPr>
          <a:xfrm>
            <a:off x="715565" y="6310610"/>
            <a:ext cx="384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Print-and-Plate Architected Electrodes for Electrochemical Transformations Under Flow.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713025-950E-3869-2A41-071269DA1DFE}"/>
              </a:ext>
            </a:extLst>
          </p:cNvPr>
          <p:cNvSpPr txBox="1"/>
          <p:nvPr/>
        </p:nvSpPr>
        <p:spPr>
          <a:xfrm>
            <a:off x="7055180" y="1130080"/>
            <a:ext cx="4702010" cy="357020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/>
              <a:t>a)</a:t>
            </a:r>
            <a:r>
              <a:rPr lang="en-US" sz="2400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Fluorescence</a:t>
            </a:r>
            <a:r>
              <a:rPr lang="en-US" sz="2400" dirty="0"/>
              <a:t> data of logpile electrode at three slices; background is subtracted</a:t>
            </a:r>
          </a:p>
          <a:p>
            <a:r>
              <a:rPr lang="en-US" sz="2400" b="1" dirty="0"/>
              <a:t>b)</a:t>
            </a:r>
            <a:r>
              <a:rPr lang="en-US" sz="2400" dirty="0"/>
              <a:t> Calibrated </a:t>
            </a:r>
            <a:r>
              <a:rPr lang="en-US" sz="2400" b="1" dirty="0">
                <a:solidFill>
                  <a:schemeClr val="accent1"/>
                </a:solidFill>
              </a:rPr>
              <a:t>experimental</a:t>
            </a:r>
            <a:r>
              <a:rPr lang="en-US" sz="2400" dirty="0"/>
              <a:t> SOC</a:t>
            </a:r>
          </a:p>
          <a:p>
            <a:r>
              <a:rPr lang="en-US" sz="2400" b="1" dirty="0"/>
              <a:t>c)</a:t>
            </a:r>
            <a:r>
              <a:rPr lang="en-US" sz="2400" dirty="0"/>
              <a:t> Corresponding </a:t>
            </a:r>
            <a:r>
              <a:rPr lang="en-US" sz="2400" b="1" dirty="0">
                <a:solidFill>
                  <a:schemeClr val="accent1"/>
                </a:solidFill>
              </a:rPr>
              <a:t>simulated</a:t>
            </a:r>
            <a:r>
              <a:rPr lang="en-US" sz="2400" dirty="0"/>
              <a:t> SOC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Note </a:t>
            </a:r>
            <a:r>
              <a:rPr lang="en-US" sz="2400" b="1" dirty="0">
                <a:solidFill>
                  <a:schemeClr val="accent1"/>
                </a:solidFill>
              </a:rPr>
              <a:t>good qualitative agreement</a:t>
            </a:r>
            <a:r>
              <a:rPr lang="en-US" sz="2400" dirty="0"/>
              <a:t> with build-up of high SOC above vertical and horizontal wires, and in convective tails coming off them </a:t>
            </a:r>
          </a:p>
        </p:txBody>
      </p:sp>
    </p:spTree>
    <p:extLst>
      <p:ext uri="{BB962C8B-B14F-4D97-AF65-F5344CB8AC3E}">
        <p14:creationId xmlns:p14="http://schemas.microsoft.com/office/powerpoint/2010/main" val="925362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D76E7-3740-CD2C-D569-C61CAADE5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F74B2C7-8016-3390-3CDC-3B09062B2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B82AD18-A8AF-CA51-FFC3-AC0FFB8F0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Electromigration is Negligible – Model Refinement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6A04EBA4-BF99-7D3B-2F25-911489E7E06D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9" name="Picture 8" descr="A close-up of a graph&#10;&#10;AI-generated content may be incorrect.">
            <a:extLst>
              <a:ext uri="{FF2B5EF4-FFF2-40B4-BE49-F238E27FC236}">
                <a16:creationId xmlns:a16="http://schemas.microsoft.com/office/drawing/2014/main" id="{CB1A5609-AEAF-A7AD-AA3B-19262AB27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8217"/>
            <a:ext cx="5213380" cy="25322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A3B330-7CB4-DAD8-CB78-A73F2887708B}"/>
              </a:ext>
            </a:extLst>
          </p:cNvPr>
          <p:cNvSpPr txBox="1"/>
          <p:nvPr/>
        </p:nvSpPr>
        <p:spPr>
          <a:xfrm>
            <a:off x="5339793" y="5250981"/>
            <a:ext cx="6220836" cy="147732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Simulation of a </a:t>
            </a:r>
            <a:r>
              <a:rPr lang="en-US" b="1" dirty="0">
                <a:solidFill>
                  <a:schemeClr val="accent1"/>
                </a:solidFill>
              </a:rPr>
              <a:t>logpile geometry</a:t>
            </a:r>
            <a:r>
              <a:rPr lang="en-US" dirty="0"/>
              <a:t>; cross section at mid-plane</a:t>
            </a:r>
          </a:p>
          <a:p>
            <a:r>
              <a:rPr lang="en-US" b="1" dirty="0"/>
              <a:t>(a)</a:t>
            </a:r>
            <a:r>
              <a:rPr lang="en-US" dirty="0"/>
              <a:t> state of charge; reduced species builds up and spreads out due to diffusion as flow moves through electrode</a:t>
            </a:r>
          </a:p>
          <a:p>
            <a:r>
              <a:rPr lang="en-US" b="1" dirty="0"/>
              <a:t>(b-c)</a:t>
            </a:r>
            <a:r>
              <a:rPr lang="en-US" dirty="0"/>
              <a:t> potential in electrolyte is </a:t>
            </a:r>
            <a:r>
              <a:rPr lang="en-US" b="1" dirty="0">
                <a:solidFill>
                  <a:schemeClr val="accent1"/>
                </a:solidFill>
              </a:rPr>
              <a:t>negligible</a:t>
            </a:r>
            <a:r>
              <a:rPr lang="en-US" dirty="0"/>
              <a:t>, max of 0.47 mV</a:t>
            </a:r>
          </a:p>
          <a:p>
            <a:r>
              <a:rPr lang="en-US" b="1" dirty="0"/>
              <a:t>(d)</a:t>
            </a:r>
            <a:r>
              <a:rPr lang="en-US" dirty="0"/>
              <a:t> special model is </a:t>
            </a:r>
            <a:r>
              <a:rPr lang="en-US" b="1" dirty="0">
                <a:solidFill>
                  <a:schemeClr val="accent1"/>
                </a:solidFill>
              </a:rPr>
              <a:t>very close</a:t>
            </a:r>
            <a:r>
              <a:rPr lang="en-US" dirty="0"/>
              <a:t> to full BV, RMSE just 8.6E-4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248A0-2DB8-7941-652E-7411FAD21A64}"/>
              </a:ext>
            </a:extLst>
          </p:cNvPr>
          <p:cNvSpPr txBox="1"/>
          <p:nvPr/>
        </p:nvSpPr>
        <p:spPr>
          <a:xfrm>
            <a:off x="391532" y="1160589"/>
            <a:ext cx="27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A48315-799C-DAFD-0B8A-DC8DA8027981}"/>
              </a:ext>
            </a:extLst>
          </p:cNvPr>
          <p:cNvSpPr txBox="1"/>
          <p:nvPr/>
        </p:nvSpPr>
        <p:spPr>
          <a:xfrm>
            <a:off x="433365" y="3999984"/>
            <a:ext cx="27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</a:t>
            </a:r>
          </a:p>
        </p:txBody>
      </p:sp>
      <p:pic>
        <p:nvPicPr>
          <p:cNvPr id="23" name="Picture 22" descr="A rainbow colored strips with white dots&#10;&#10;AI-generated content may be incorrect.">
            <a:extLst>
              <a:ext uri="{FF2B5EF4-FFF2-40B4-BE49-F238E27FC236}">
                <a16:creationId xmlns:a16="http://schemas.microsoft.com/office/drawing/2014/main" id="{7B799FBD-65F9-96D2-8E15-9E285E1E37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249" y="3721475"/>
            <a:ext cx="5213380" cy="14990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B47293-D2D3-E024-895C-C4DE58C373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4022051"/>
            <a:ext cx="5213379" cy="25322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100BD2F-252C-071F-CE55-EA397DCD0C35}"/>
              </a:ext>
            </a:extLst>
          </p:cNvPr>
          <p:cNvSpPr txBox="1"/>
          <p:nvPr/>
        </p:nvSpPr>
        <p:spPr>
          <a:xfrm>
            <a:off x="358351" y="4022254"/>
            <a:ext cx="27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4100CC-2839-A448-94F4-E2E091DD4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7250" y="1235514"/>
            <a:ext cx="5213379" cy="25322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C30AA0-0160-B9AD-3371-ACF94780E166}"/>
              </a:ext>
            </a:extLst>
          </p:cNvPr>
          <p:cNvSpPr txBox="1"/>
          <p:nvPr/>
        </p:nvSpPr>
        <p:spPr>
          <a:xfrm>
            <a:off x="433365" y="865393"/>
            <a:ext cx="42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State of Charge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73D339-EE29-ADC6-F99D-9FD64ABACC24}"/>
              </a:ext>
            </a:extLst>
          </p:cNvPr>
          <p:cNvSpPr txBox="1"/>
          <p:nvPr/>
        </p:nvSpPr>
        <p:spPr>
          <a:xfrm>
            <a:off x="470831" y="3722899"/>
            <a:ext cx="42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SOC Difference: Special vs. BV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E17A4F-40E3-AFFD-271A-C98E6609DBFA}"/>
              </a:ext>
            </a:extLst>
          </p:cNvPr>
          <p:cNvSpPr txBox="1"/>
          <p:nvPr/>
        </p:nvSpPr>
        <p:spPr>
          <a:xfrm>
            <a:off x="6634542" y="900045"/>
            <a:ext cx="4271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Electrolyte Potential </a:t>
            </a:r>
            <a:r>
              <a:rPr lang="el-GR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ϕ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L</a:t>
            </a:r>
            <a:r>
              <a:rPr lang="en-US" sz="24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32618-AA3D-8861-86AF-FECBF8F70668}"/>
              </a:ext>
            </a:extLst>
          </p:cNvPr>
          <p:cNvSpPr txBox="1"/>
          <p:nvPr/>
        </p:nvSpPr>
        <p:spPr>
          <a:xfrm>
            <a:off x="6741032" y="1243434"/>
            <a:ext cx="27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63DF87-A972-CA6D-ABCD-48878C1B9BCF}"/>
              </a:ext>
            </a:extLst>
          </p:cNvPr>
          <p:cNvSpPr txBox="1"/>
          <p:nvPr/>
        </p:nvSpPr>
        <p:spPr>
          <a:xfrm>
            <a:off x="6709282" y="3666157"/>
            <a:ext cx="273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037095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CF92F-E742-4966-026E-18D239221B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58496B-E55D-C380-5232-4DD29C51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9969C7E-6926-696F-0AFD-CCF2D6567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Iterative Upsampling: “Multigrid on Steroids”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E608F47C-CA2E-9689-69C1-1C2791839E39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225111D-D10E-739C-B3DC-981F91008A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8560" y="1136589"/>
            <a:ext cx="2716223" cy="2652396"/>
          </a:xfrm>
          <a:prstGeom prst="rect">
            <a:avLst/>
          </a:prstGeom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105DC579-6D81-A09C-38EA-DA5223BA5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8559" y="4048420"/>
            <a:ext cx="2716223" cy="2652396"/>
          </a:xfrm>
          <a:prstGeom prst="rect">
            <a:avLst/>
          </a:prstGeo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D5231EF-647E-E001-EEAA-AC32BDCE2D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096" y="1136590"/>
            <a:ext cx="2716224" cy="2652396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2A647DE-36F8-EE49-0CAC-498EE5710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8096" y="4048420"/>
            <a:ext cx="2716224" cy="2652396"/>
          </a:xfrm>
          <a:prstGeom prst="rect">
            <a:avLst/>
          </a:prstGeom>
        </p:spPr>
      </p:pic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55374523-BF8B-9DAD-8A44-6484922D6B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20551" y="2268540"/>
            <a:ext cx="638681" cy="33122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B1836A3-09EF-1A58-39A8-BED20B208FAD}"/>
              </a:ext>
            </a:extLst>
          </p:cNvPr>
          <p:cNvSpPr txBox="1"/>
          <p:nvPr/>
        </p:nvSpPr>
        <p:spPr>
          <a:xfrm>
            <a:off x="6596705" y="2035603"/>
            <a:ext cx="966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2.5 mm/s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D60173-AF50-9CCF-2E37-81AD099D8DBC}"/>
              </a:ext>
            </a:extLst>
          </p:cNvPr>
          <p:cNvSpPr txBox="1"/>
          <p:nvPr/>
        </p:nvSpPr>
        <p:spPr>
          <a:xfrm>
            <a:off x="6556476" y="5515033"/>
            <a:ext cx="966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0.0 mm/s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956D3-00C0-D4BC-0357-F1E30B1D3E46}"/>
              </a:ext>
            </a:extLst>
          </p:cNvPr>
          <p:cNvSpPr txBox="1"/>
          <p:nvPr/>
        </p:nvSpPr>
        <p:spPr>
          <a:xfrm>
            <a:off x="2300370" y="3479474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Box = 4.0 </a:t>
            </a:r>
            <a:r>
              <a:rPr lang="el-GR" dirty="0">
                <a:solidFill>
                  <a:schemeClr val="bg1"/>
                </a:solidFill>
              </a:rPr>
              <a:t>μ</a:t>
            </a:r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EDFD84-0DB2-DC4F-B9BC-A116A0647ED6}"/>
              </a:ext>
            </a:extLst>
          </p:cNvPr>
          <p:cNvSpPr txBox="1"/>
          <p:nvPr/>
        </p:nvSpPr>
        <p:spPr>
          <a:xfrm>
            <a:off x="5221325" y="3489088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Box = 2.0 </a:t>
            </a:r>
            <a:r>
              <a:rPr lang="el-GR" dirty="0">
                <a:solidFill>
                  <a:schemeClr val="bg1"/>
                </a:solidFill>
              </a:rPr>
              <a:t>μ</a:t>
            </a:r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6641D7-E811-D12E-842E-931C83D9E045}"/>
              </a:ext>
            </a:extLst>
          </p:cNvPr>
          <p:cNvSpPr txBox="1"/>
          <p:nvPr/>
        </p:nvSpPr>
        <p:spPr>
          <a:xfrm>
            <a:off x="2300369" y="6386888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Box = 1.0 </a:t>
            </a:r>
            <a:r>
              <a:rPr lang="el-GR" dirty="0">
                <a:solidFill>
                  <a:schemeClr val="bg1"/>
                </a:solidFill>
              </a:rPr>
              <a:t>μ</a:t>
            </a:r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89BCF7-1281-ADCF-4BC1-C3FCCB1E5DCA}"/>
              </a:ext>
            </a:extLst>
          </p:cNvPr>
          <p:cNvSpPr txBox="1"/>
          <p:nvPr/>
        </p:nvSpPr>
        <p:spPr>
          <a:xfrm>
            <a:off x="5221324" y="6384661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Box = 0.5 </a:t>
            </a:r>
            <a:r>
              <a:rPr lang="el-GR" dirty="0">
                <a:solidFill>
                  <a:schemeClr val="bg1"/>
                </a:solidFill>
              </a:rPr>
              <a:t>μ</a:t>
            </a:r>
            <a:r>
              <a:rPr lang="en-US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C89B4CF-AF2B-1A00-E3D0-9415E06A2B9D}"/>
              </a:ext>
            </a:extLst>
          </p:cNvPr>
          <p:cNvSpPr txBox="1"/>
          <p:nvPr/>
        </p:nvSpPr>
        <p:spPr>
          <a:xfrm>
            <a:off x="7749303" y="1174977"/>
            <a:ext cx="3986220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Fluid simulation of a 100 </a:t>
            </a:r>
            <a:r>
              <a:rPr lang="el-GR" dirty="0"/>
              <a:t>μ</a:t>
            </a:r>
            <a:r>
              <a:rPr lang="en-US" dirty="0"/>
              <a:t>m diameter</a:t>
            </a:r>
            <a:r>
              <a:rPr lang="el-GR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single wire</a:t>
            </a:r>
            <a:r>
              <a:rPr lang="en-US" dirty="0"/>
              <a:t> in an open channel of 1.0 x 1.0 mm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Resolution doubles</a:t>
            </a:r>
            <a:r>
              <a:rPr lang="en-US" dirty="0"/>
              <a:t> at each step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Each simulation is </a:t>
            </a:r>
            <a:r>
              <a:rPr lang="en-US" b="1" dirty="0">
                <a:solidFill>
                  <a:schemeClr val="accent1"/>
                </a:solidFill>
              </a:rPr>
              <a:t>initialized</a:t>
            </a:r>
            <a:r>
              <a:rPr lang="en-US" dirty="0"/>
              <a:t> with </a:t>
            </a:r>
            <a:r>
              <a:rPr lang="en-US" b="1" dirty="0">
                <a:solidFill>
                  <a:schemeClr val="accent1"/>
                </a:solidFill>
              </a:rPr>
              <a:t>results</a:t>
            </a:r>
            <a:r>
              <a:rPr lang="en-US" dirty="0"/>
              <a:t> of the </a:t>
            </a:r>
            <a:r>
              <a:rPr lang="en-US" b="1" dirty="0">
                <a:solidFill>
                  <a:schemeClr val="accent1"/>
                </a:solidFill>
              </a:rPr>
              <a:t>coarser</a:t>
            </a:r>
            <a:r>
              <a:rPr lang="en-US" dirty="0"/>
              <a:t> resolution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Convergence time</a:t>
            </a:r>
            <a:r>
              <a:rPr lang="en-US" dirty="0"/>
              <a:t> improved from 41 hours to under one hour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FB36CA-B261-B9F1-648F-CBAA8585D143}"/>
              </a:ext>
            </a:extLst>
          </p:cNvPr>
          <p:cNvSpPr txBox="1"/>
          <p:nvPr/>
        </p:nvSpPr>
        <p:spPr>
          <a:xfrm>
            <a:off x="6701065" y="6054485"/>
            <a:ext cx="4836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M. S. Emanuel, </a:t>
            </a:r>
            <a:r>
              <a:rPr lang="en-US" i="1" dirty="0"/>
              <a:t>Simulating Porous Electrodes in Redox Flow Batteries</a:t>
            </a:r>
            <a:r>
              <a:rPr lang="en-US" dirty="0"/>
              <a:t>. APS DFD talk, 21Nov2023.</a:t>
            </a:r>
          </a:p>
        </p:txBody>
      </p:sp>
    </p:spTree>
    <p:extLst>
      <p:ext uri="{BB962C8B-B14F-4D97-AF65-F5344CB8AC3E}">
        <p14:creationId xmlns:p14="http://schemas.microsoft.com/office/powerpoint/2010/main" val="36412752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34794D-54AD-353A-B04B-926BB9810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8CBF38-417C-CA4B-78F2-18C344037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F7B90D-E9A5-A7F9-9453-DC78C460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Steady State PDE in Terms of State of Charge </a:t>
            </a:r>
            <a:r>
              <a:rPr lang="en-US" i="1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633362AD-7056-7DFC-C062-560EACFE114C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8">
                <a:extLst>
                  <a:ext uri="{FF2B5EF4-FFF2-40B4-BE49-F238E27FC236}">
                    <a16:creationId xmlns:a16="http://schemas.microsoft.com/office/drawing/2014/main" id="{2AE70ABD-C88E-97F9-C3F4-4B1C33B8C2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850" y="1146234"/>
                <a:ext cx="7803631" cy="4385458"/>
              </a:xfrm>
              <a:ln w="12700">
                <a:solidFill>
                  <a:schemeClr val="tx1"/>
                </a:solidFill>
              </a:ln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Simplified</a:t>
                </a:r>
                <a:r>
                  <a:rPr lang="en-US" dirty="0"/>
                  <a:t> Nernst-Planck at </a:t>
                </a:r>
                <a:r>
                  <a:rPr lang="en-US" b="1" dirty="0"/>
                  <a:t>steady state </a:t>
                </a:r>
                <a:r>
                  <a:rPr lang="en-US" dirty="0"/>
                  <a:t>in terms of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electrolyte </a:t>
                </a:r>
                <a:r>
                  <a:rPr lang="en-US" b="1" dirty="0"/>
                  <a:t>interior</a:t>
                </a:r>
                <a:r>
                  <a:rPr lang="en-US" dirty="0"/>
                  <a:t>,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advection balances diffusion</a:t>
                </a:r>
              </a:p>
              <a:p>
                <a:r>
                  <a:rPr lang="en-US" dirty="0"/>
                  <a:t>On electrode </a:t>
                </a:r>
                <a:r>
                  <a:rPr lang="en-US" b="1" dirty="0"/>
                  <a:t>surface</a:t>
                </a:r>
                <a:r>
                  <a:rPr lang="en-US" dirty="0"/>
                  <a:t>, the </a:t>
                </a:r>
                <a:r>
                  <a:rPr lang="en-US" b="1" i="1" dirty="0">
                    <a:solidFill>
                      <a:schemeClr val="accent1"/>
                    </a:solidFill>
                  </a:rPr>
                  <a:t>reaction balances diffusion</a:t>
                </a:r>
              </a:p>
              <a:p>
                <a:r>
                  <a:rPr lang="en-US" dirty="0"/>
                  <a:t>σ is the </a:t>
                </a:r>
                <a:r>
                  <a:rPr lang="en-US" b="1" dirty="0">
                    <a:solidFill>
                      <a:schemeClr val="accent1"/>
                    </a:solidFill>
                  </a:rPr>
                  <a:t>sigmoid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Content Placeholder 8">
                <a:extLst>
                  <a:ext uri="{FF2B5EF4-FFF2-40B4-BE49-F238E27FC236}">
                    <a16:creationId xmlns:a16="http://schemas.microsoft.com/office/drawing/2014/main" id="{2AE70ABD-C88E-97F9-C3F4-4B1C33B8C2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850" y="1146234"/>
                <a:ext cx="7803631" cy="4385458"/>
              </a:xfrm>
              <a:blipFill>
                <a:blip r:embed="rId5"/>
                <a:stretch>
                  <a:fillRect l="-1092" t="-3745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\newcommand{\grad}{\nabla}&#10;\newcommand{\uvec}{\mathbf{u}}&#10;\newcommand{\Vart}{\tilde{V}_\text{ar}}&#10;\newcommand{\etat}{\tilde{\eta}}&#10;\documentclass{article}&#10;\usepackage{amsmath, empheq, xcolor, nicefrac, changepage}&#10;\pagestyle{empty}&#10;\begin{document}&#10;\begin{adjustwidth}{0cm}{3cm}&#10;\begin{empheq}[box=\fcolorbox{blue}{white}]{align*}&#10;\uvec \cdot \grad s  &amp;= D \grad^2 s &amp; \text{(interior)} \\&#10;s &amp;= \sigma(\Vart - \etat) &amp; \text{(surface)} \\&#10;\sinh(\etat/2) &amp;= - \left( \frac{D / 2ak_0}{\sqrt{1(1-s)}} \right) \grad^2 s &amp; \text{(surface)}&#10;\end{empheq}&#10;\end{adjustwidth}&#10;\end{document}" title="IguanaTex Bitmap Display">
            <a:extLst>
              <a:ext uri="{FF2B5EF4-FFF2-40B4-BE49-F238E27FC236}">
                <a16:creationId xmlns:a16="http://schemas.microsoft.com/office/drawing/2014/main" id="{2F374297-D6D1-A151-C84A-B0F33448B3F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33" y="1599148"/>
            <a:ext cx="6844966" cy="2226623"/>
          </a:xfrm>
          <a:prstGeom prst="rect">
            <a:avLst/>
          </a:prstGeom>
        </p:spPr>
      </p:pic>
      <p:pic>
        <p:nvPicPr>
          <p:cNvPr id="14" name="Picture 13" descr="A graph of a voltage&#10;&#10;AI-generated content may be incorrect.">
            <a:extLst>
              <a:ext uri="{FF2B5EF4-FFF2-40B4-BE49-F238E27FC236}">
                <a16:creationId xmlns:a16="http://schemas.microsoft.com/office/drawing/2014/main" id="{B7BFD5E5-DDC2-FD68-0CC5-AD665CA1D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953" y="1146233"/>
            <a:ext cx="3771846" cy="328726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F4A369-5519-90C6-5DD1-C2FFDA04D0BF}"/>
                  </a:ext>
                </a:extLst>
              </p:cNvPr>
              <p:cNvSpPr txBox="1"/>
              <p:nvPr/>
            </p:nvSpPr>
            <p:spPr>
              <a:xfrm>
                <a:off x="111292" y="6092780"/>
                <a:ext cx="7820602" cy="48577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m:rPr>
                        <m:nor/>
                      </m:rPr>
                      <a:rPr lang="en-US" sz="1800" i="0" baseline="-25000" dirty="0">
                        <a:latin typeface="Cambria Math" panose="02040503050406030204" pitchFamily="18" charset="0"/>
                      </a:rPr>
                      <m:t>ar</m:t>
                    </m:r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b="0" i="1" baseline="-25000" dirty="0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m:rPr>
                            <m:nor/>
                          </m:rPr>
                          <a:rPr lang="en-US" sz="1800" b="0" i="0" baseline="-25000" dirty="0" smtClean="0">
                            <a:latin typeface="Cambria Math" panose="02040503050406030204" pitchFamily="18" charset="0"/>
                          </a:rPr>
                          <m:t>ar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800" b="0" i="1" baseline="-2500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1800" dirty="0"/>
                  <a:t>  and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</m:acc>
                    <m:r>
                      <a:rPr lang="en-US" sz="1800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 baseline="-25000" dirty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num>
                      <m:den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800" i="1" baseline="-25000" dirty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r>
                  <a:rPr lang="en-US" sz="1800" dirty="0"/>
                  <a:t> are </a:t>
                </a:r>
                <a:r>
                  <a:rPr lang="en-US" sz="1800" b="1" dirty="0">
                    <a:solidFill>
                      <a:schemeClr val="accent1"/>
                    </a:solidFill>
                  </a:rPr>
                  <a:t>nondimensionalized</a:t>
                </a:r>
                <a:r>
                  <a:rPr lang="en-US" sz="1800" dirty="0"/>
                  <a:t> voltage &amp; overpotential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4F4A369-5519-90C6-5DD1-C2FFDA04D0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2" y="6092780"/>
                <a:ext cx="7820602" cy="485774"/>
              </a:xfrm>
              <a:prstGeom prst="rect">
                <a:avLst/>
              </a:prstGeom>
              <a:blipFill>
                <a:blip r:embed="rId9"/>
                <a:stretch>
                  <a:fillRect b="-6098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4401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999A8-4DAF-0FD0-8A04-E83BDA52C0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C6DEFB-DDA3-0FA2-FDCF-7A45BF924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8B2046-B514-A947-5826-765E636EC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Nernst Model</a:t>
            </a:r>
            <a:endParaRPr lang="en-US" baseline="-25000" dirty="0">
              <a:solidFill>
                <a:schemeClr val="tx1"/>
              </a:solidFill>
            </a:endParaRP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8120866F-19A9-8069-09AA-DCB7125084B4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E3CE3C47-C0EB-1403-041A-E56FBC1BCF8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3856" y="1146233"/>
                <a:ext cx="10553718" cy="5544922"/>
              </a:xfrm>
              <a:prstGeom prst="rect">
                <a:avLst/>
              </a:prstGeom>
              <a:ln w="12700">
                <a:noFill/>
              </a:ln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3200" dirty="0"/>
                  <a:t>Given the SOC field, obtain new estimate of overpotential </a:t>
                </a:r>
                <a14:m>
                  <m:oMath xmlns:m="http://schemas.openxmlformats.org/officeDocument/2006/math">
                    <m:r>
                      <a:rPr lang="el-GR" sz="3200" i="1" dirty="0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en-US" sz="3200" i="1" baseline="-25000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3200" baseline="-25000" dirty="0"/>
                  <a:t> </a:t>
                </a:r>
                <a:r>
                  <a:rPr lang="en-US" sz="3200" dirty="0"/>
                  <a:t>to balance reaction vs. diffusion</a:t>
                </a:r>
                <a:endParaRPr lang="en-US" sz="3200" baseline="-250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/>
                  <a:t>Iteratively refine overpotential </a:t>
                </a:r>
                <a:r>
                  <a:rPr lang="el-G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η</a:t>
                </a:r>
                <a:r>
                  <a:rPr lang="en-US" sz="3200" dirty="0"/>
                  <a:t> and SOC</a:t>
                </a: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sz="3200" dirty="0"/>
                  <a:t>on electrode surface; </a:t>
                </a:r>
                <a:r>
                  <a:rPr lang="el-GR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ω</a:t>
                </a:r>
                <a:r>
                  <a:rPr lang="en-US" sz="3200" dirty="0"/>
                  <a:t> small relaxation parameter</a:t>
                </a:r>
              </a:p>
              <a:p>
                <a:endParaRPr lang="en-US" sz="3200" baseline="-25000" dirty="0"/>
              </a:p>
              <a:p>
                <a:endParaRPr lang="en-US" sz="3200" baseline="-25000" dirty="0"/>
              </a:p>
              <a:p>
                <a:endParaRPr lang="en-US" sz="3200" baseline="-25000" dirty="0"/>
              </a:p>
              <a:p>
                <a:endParaRPr lang="en-US" sz="3200" baseline="-25000" dirty="0"/>
              </a:p>
              <a:p>
                <a:r>
                  <a:rPr lang="en-US" sz="3200" dirty="0"/>
                  <a:t>Then update </a:t>
                </a:r>
                <a:r>
                  <a:rPr lang="en-US" sz="32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</a:t>
                </a:r>
                <a:r>
                  <a:rPr lang="en-US" sz="3200" dirty="0"/>
                  <a:t> on interior with advection and diffusion terms</a:t>
                </a:r>
              </a:p>
              <a:p>
                <a:r>
                  <a:rPr lang="en-US" sz="3200" dirty="0"/>
                  <a:t>Continue until convergence criteria met</a:t>
                </a:r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E3CE3C47-C0EB-1403-041A-E56FBC1BCF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856" y="1146233"/>
                <a:ext cx="10553718" cy="5544922"/>
              </a:xfrm>
              <a:prstGeom prst="rect">
                <a:avLst/>
              </a:prstGeom>
              <a:blipFill>
                <a:blip r:embed="rId5"/>
                <a:stretch>
                  <a:fillRect l="-1155" t="-3516" r="-693"/>
                </a:stretch>
              </a:blipFill>
              <a:ln w="12700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\newcommand{\Vart}{\tilde{V}_\text{ar}}&#10;\newcommand{\etat}{\tilde{\eta}}&#10;\documentclass{article}&#10;\usepackage{amsmath, empheq, xcolor, nicefrac, changepage}&#10;\pagestyle{empty}&#10;\begin{document}&#10;\begin{adjustwidth}{0cm}{3cm}&#10;\begin{empheq}[box=\fcolorbox{blue}{white}]{align*}&#10;\etat^{(n+1)} &amp;= (1-\omega)\etat^{(n)} + \omega \etat_I(s^{(n)}) \\&#10;s^{(n+1)} &amp;= \sigma\left(\Vart - \etat^{(n+1)} \right)&#10;\end{empheq}&#10;\end{adjustwidth}&#10;\end{document}" title="IguanaTex Bitmap Display">
            <a:extLst>
              <a:ext uri="{FF2B5EF4-FFF2-40B4-BE49-F238E27FC236}">
                <a16:creationId xmlns:a16="http://schemas.microsoft.com/office/drawing/2014/main" id="{2223AC82-B7EF-7C23-C255-2B70B902E2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6" y="4025292"/>
            <a:ext cx="4729667" cy="1332135"/>
          </a:xfrm>
          <a:prstGeom prst="rect">
            <a:avLst/>
          </a:prstGeom>
        </p:spPr>
      </p:pic>
      <p:pic>
        <p:nvPicPr>
          <p:cNvPr id="18" name="Picture 17" descr="\newcommand{\grad}{\nabla}&#10;\newcommand{\Vart}{\tilde{V}_\text{ar}}&#10;\newcommand{\etat}{\tilde{\eta}}&#10;\documentclass{article}&#10;\usepackage{amsmath, empheq, xcolor, nicefrac, changepage}&#10;\pagestyle{empty}&#10;\begin{document}&#10;\begin{adjustwidth}{0cm}{3cm}&#10;\begin{empheq}[box=\fcolorbox{blue}{white}]{equation*}&#10;\etat_I = 2 \sinh^{-1}\left(\frac{- D \grad^2 s}{2 a k_0 \sqrt{s(1-s)}} \right)&#10;\end{empheq}&#10;\end{adjustwidth}&#10;\end{document}" title="IguanaTex Bitmap Display">
            <a:extLst>
              <a:ext uri="{FF2B5EF4-FFF2-40B4-BE49-F238E27FC236}">
                <a16:creationId xmlns:a16="http://schemas.microsoft.com/office/drawing/2014/main" id="{B22EFEC9-EF14-739D-E1E3-0BF4C25AC37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13" y="2050221"/>
            <a:ext cx="4733450" cy="116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44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23948F-6439-F497-DF5B-D8BC9F574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44130DF-6144-D9F5-80D2-35D0C23C3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6A42681-DDF3-2262-C146-A4CEC9E9D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Results: Fluid Flow Streamlines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D9AF299D-67F2-86DE-1B3C-2E8DD57C7379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Picture 8" descr="A close-up of a screen&#10;&#10;AI-generated content may be incorrect.">
            <a:extLst>
              <a:ext uri="{FF2B5EF4-FFF2-40B4-BE49-F238E27FC236}">
                <a16:creationId xmlns:a16="http://schemas.microsoft.com/office/drawing/2014/main" id="{E78B3653-F3B7-5EC3-B87E-2596FD57F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37" y="959109"/>
            <a:ext cx="10328526" cy="5809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D5BBDA-F7CE-9624-F1BF-AE8CA4D02BB7}"/>
              </a:ext>
            </a:extLst>
          </p:cNvPr>
          <p:cNvSpPr txBox="1"/>
          <p:nvPr/>
        </p:nvSpPr>
        <p:spPr>
          <a:xfrm>
            <a:off x="9774895" y="6050620"/>
            <a:ext cx="133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Flow Speed (cm/s)</a:t>
            </a:r>
          </a:p>
        </p:txBody>
      </p:sp>
    </p:spTree>
    <p:extLst>
      <p:ext uri="{BB962C8B-B14F-4D97-AF65-F5344CB8AC3E}">
        <p14:creationId xmlns:p14="http://schemas.microsoft.com/office/powerpoint/2010/main" val="2850792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58F80-A53C-3D28-C5CB-66F928519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E285377-6CEA-9DAC-E694-354258F4F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2005CE-3856-399D-3FB2-C77878A1A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Results: Overpotential on Electrode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6D1F4254-B4B4-7BAC-BEA6-287BAE745EB0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18AA21-DCF3-BA91-8911-D8D34B1C66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1737" y="1289019"/>
            <a:ext cx="10328526" cy="51642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2224C8-E0DE-7E6E-1690-F4843B03DCC4}"/>
              </a:ext>
            </a:extLst>
          </p:cNvPr>
          <p:cNvSpPr txBox="1"/>
          <p:nvPr/>
        </p:nvSpPr>
        <p:spPr>
          <a:xfrm>
            <a:off x="8505844" y="5861681"/>
            <a:ext cx="2137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Overpotential (mV)</a:t>
            </a:r>
          </a:p>
        </p:txBody>
      </p:sp>
    </p:spTree>
    <p:extLst>
      <p:ext uri="{BB962C8B-B14F-4D97-AF65-F5344CB8AC3E}">
        <p14:creationId xmlns:p14="http://schemas.microsoft.com/office/powerpoint/2010/main" val="3672118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95150-1FED-9804-2434-A1054AD9F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D27EA-5EBE-9AA6-5721-B8F73DCE7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Calculating SOC from Images of a Commercial Porous Electrode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60C43E-3F8C-5C6C-704A-71863AFE1B85}"/>
              </a:ext>
            </a:extLst>
          </p:cNvPr>
          <p:cNvGrpSpPr/>
          <p:nvPr/>
        </p:nvGrpSpPr>
        <p:grpSpPr>
          <a:xfrm>
            <a:off x="11344284" y="78438"/>
            <a:ext cx="731069" cy="728576"/>
            <a:chOff x="5539621" y="50810"/>
            <a:chExt cx="2400349" cy="234475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32D16A3-98D6-F42D-B259-6629DC62C77A}"/>
                </a:ext>
              </a:extLst>
            </p:cNvPr>
            <p:cNvSpPr/>
            <p:nvPr/>
          </p:nvSpPr>
          <p:spPr>
            <a:xfrm>
              <a:off x="5539621" y="50810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FF000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BADD8E16-7E40-B9B2-D10D-6248C95B8AE7}"/>
                </a:ext>
              </a:extLst>
            </p:cNvPr>
            <p:cNvSpPr txBox="1"/>
            <p:nvPr/>
          </p:nvSpPr>
          <p:spPr>
            <a:xfrm>
              <a:off x="5654083" y="165272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 SOC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5667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1EC9C86-14AD-AC5C-4DF0-2273906E20B7}"/>
              </a:ext>
            </a:extLst>
          </p:cNvPr>
          <p:cNvSpPr/>
          <p:nvPr/>
        </p:nvSpPr>
        <p:spPr>
          <a:xfrm>
            <a:off x="9753324" y="3310467"/>
            <a:ext cx="1968500" cy="1889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C7E8AD-D6B8-98C8-C629-99D2FDC5C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334A737-84D0-8026-68C9-19B98F3C0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Four Scientific Works</a:t>
            </a:r>
          </a:p>
        </p:txBody>
      </p:sp>
      <p:graphicFrame>
        <p:nvGraphicFramePr>
          <p:cNvPr id="3" name="Content Placeholder 4">
            <a:extLst>
              <a:ext uri="{FF2B5EF4-FFF2-40B4-BE49-F238E27FC236}">
                <a16:creationId xmlns:a16="http://schemas.microsoft.com/office/drawing/2014/main" id="{5E3D37C5-C8A8-0E3D-22F8-F7F4CB13C8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5136228"/>
              </p:ext>
            </p:extLst>
          </p:nvPr>
        </p:nvGraphicFramePr>
        <p:xfrm>
          <a:off x="780518" y="1658398"/>
          <a:ext cx="9998569" cy="5042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3D76E8B4-0133-D682-75AD-59FB42AE9FB1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3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129289C-3854-110C-C033-795CE9D32910}"/>
              </a:ext>
            </a:extLst>
          </p:cNvPr>
          <p:cNvCxnSpPr>
            <a:cxnSpLocks/>
          </p:cNvCxnSpPr>
          <p:nvPr/>
        </p:nvCxnSpPr>
        <p:spPr>
          <a:xfrm flipV="1">
            <a:off x="5779803" y="1495514"/>
            <a:ext cx="0" cy="529964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D70CD4-5C23-BB77-E2EB-0E82E72534E2}"/>
              </a:ext>
            </a:extLst>
          </p:cNvPr>
          <p:cNvCxnSpPr>
            <a:cxnSpLocks/>
          </p:cNvCxnSpPr>
          <p:nvPr/>
        </p:nvCxnSpPr>
        <p:spPr>
          <a:xfrm>
            <a:off x="2777869" y="4183167"/>
            <a:ext cx="601077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B8203B1-9565-1B75-AF55-0C65BB96BAE8}"/>
              </a:ext>
            </a:extLst>
          </p:cNvPr>
          <p:cNvGrpSpPr/>
          <p:nvPr/>
        </p:nvGrpSpPr>
        <p:grpSpPr>
          <a:xfrm>
            <a:off x="3151860" y="989703"/>
            <a:ext cx="1894364" cy="567708"/>
            <a:chOff x="1630546" y="-891196"/>
            <a:chExt cx="1894364" cy="567708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7D255B76-44E6-FF8F-83F7-C247E94348C5}"/>
                </a:ext>
              </a:extLst>
            </p:cNvPr>
            <p:cNvSpPr/>
            <p:nvPr/>
          </p:nvSpPr>
          <p:spPr>
            <a:xfrm>
              <a:off x="1630546" y="-891196"/>
              <a:ext cx="1894364" cy="567708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3F547286-44EB-7543-B43A-BDA9AE811BC5}"/>
                </a:ext>
              </a:extLst>
            </p:cNvPr>
            <p:cNvSpPr txBox="1"/>
            <p:nvPr/>
          </p:nvSpPr>
          <p:spPr>
            <a:xfrm>
              <a:off x="1691057" y="-863483"/>
              <a:ext cx="1709413" cy="512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Simulation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15CE88-BD65-6447-A494-28063481EACD}"/>
              </a:ext>
            </a:extLst>
          </p:cNvPr>
          <p:cNvSpPr/>
          <p:nvPr/>
        </p:nvSpPr>
        <p:spPr>
          <a:xfrm>
            <a:off x="6506757" y="989703"/>
            <a:ext cx="1894364" cy="567708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9" name="Rectangle: Rounded Corners 4">
            <a:extLst>
              <a:ext uri="{FF2B5EF4-FFF2-40B4-BE49-F238E27FC236}">
                <a16:creationId xmlns:a16="http://schemas.microsoft.com/office/drawing/2014/main" id="{549555A4-8397-3442-ABA3-844AC30E7FEE}"/>
              </a:ext>
            </a:extLst>
          </p:cNvPr>
          <p:cNvSpPr txBox="1"/>
          <p:nvPr/>
        </p:nvSpPr>
        <p:spPr>
          <a:xfrm>
            <a:off x="6589598" y="988626"/>
            <a:ext cx="1709413" cy="512281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95250" tIns="95250" rIns="95250" bIns="9525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2500" kern="1200" dirty="0"/>
              <a:t>Analysis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507BC2-2277-20ED-AEE3-4511ECBF4B77}"/>
              </a:ext>
            </a:extLst>
          </p:cNvPr>
          <p:cNvGrpSpPr/>
          <p:nvPr/>
        </p:nvGrpSpPr>
        <p:grpSpPr>
          <a:xfrm>
            <a:off x="780518" y="2491057"/>
            <a:ext cx="1894364" cy="763221"/>
            <a:chOff x="2130084" y="-902764"/>
            <a:chExt cx="1894364" cy="56770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A4756C6-2293-362F-F899-093BB5205526}"/>
                </a:ext>
              </a:extLst>
            </p:cNvPr>
            <p:cNvSpPr/>
            <p:nvPr/>
          </p:nvSpPr>
          <p:spPr>
            <a:xfrm>
              <a:off x="2130084" y="-902764"/>
              <a:ext cx="1894364" cy="567708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35A3419F-CAFF-A51C-9EEA-10C26B6BF560}"/>
                </a:ext>
              </a:extLst>
            </p:cNvPr>
            <p:cNvSpPr txBox="1"/>
            <p:nvPr/>
          </p:nvSpPr>
          <p:spPr>
            <a:xfrm>
              <a:off x="2222559" y="-875051"/>
              <a:ext cx="1709413" cy="512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dirty="0"/>
                <a:t>Flow</a:t>
              </a:r>
              <a:br>
                <a:rPr lang="en-US" sz="2500" dirty="0"/>
              </a:br>
              <a:r>
                <a:rPr lang="en-US" sz="2500" dirty="0"/>
                <a:t>Batteries</a:t>
              </a:r>
              <a:endParaRPr lang="en-US" sz="25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75A9A2-5184-3B89-4B2A-30009E53E7C4}"/>
              </a:ext>
            </a:extLst>
          </p:cNvPr>
          <p:cNvGrpSpPr/>
          <p:nvPr/>
        </p:nvGrpSpPr>
        <p:grpSpPr>
          <a:xfrm>
            <a:off x="780518" y="5117895"/>
            <a:ext cx="1894364" cy="764669"/>
            <a:chOff x="2222559" y="-873973"/>
            <a:chExt cx="1894364" cy="56770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CD75C43-39DF-867C-80DC-040D862663BB}"/>
                </a:ext>
              </a:extLst>
            </p:cNvPr>
            <p:cNvSpPr/>
            <p:nvPr/>
          </p:nvSpPr>
          <p:spPr>
            <a:xfrm>
              <a:off x="2222559" y="-873973"/>
              <a:ext cx="1894364" cy="567708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Rectangle: Rounded Corners 4">
              <a:extLst>
                <a:ext uri="{FF2B5EF4-FFF2-40B4-BE49-F238E27FC236}">
                  <a16:creationId xmlns:a16="http://schemas.microsoft.com/office/drawing/2014/main" id="{1E4D2793-164E-3AC2-36CD-60CA462D9732}"/>
                </a:ext>
              </a:extLst>
            </p:cNvPr>
            <p:cNvSpPr txBox="1"/>
            <p:nvPr/>
          </p:nvSpPr>
          <p:spPr>
            <a:xfrm>
              <a:off x="2315034" y="-873973"/>
              <a:ext cx="1709413" cy="51228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dirty="0"/>
                <a:t>Carbon</a:t>
              </a:r>
              <a:br>
                <a:rPr lang="en-US" sz="2500" dirty="0"/>
              </a:br>
              <a:r>
                <a:rPr lang="en-US" sz="2500" dirty="0"/>
                <a:t>Capture</a:t>
              </a:r>
              <a:endParaRPr lang="en-US" sz="2500" kern="12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359F1FA-1F73-2E3E-440A-CECB4A1E9F9C}"/>
              </a:ext>
            </a:extLst>
          </p:cNvPr>
          <p:cNvGrpSpPr/>
          <p:nvPr/>
        </p:nvGrpSpPr>
        <p:grpSpPr>
          <a:xfrm>
            <a:off x="9939026" y="3433230"/>
            <a:ext cx="731520" cy="731520"/>
            <a:chOff x="2081526" y="36456"/>
            <a:chExt cx="2400349" cy="234475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118A815-63A4-11A7-EF83-D64B40ED3BE4}"/>
                </a:ext>
              </a:extLst>
            </p:cNvPr>
            <p:cNvSpPr/>
            <p:nvPr/>
          </p:nvSpPr>
          <p:spPr>
            <a:xfrm>
              <a:off x="2081526" y="36456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FF0000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D81E6EB3-BA94-232A-F3A1-71F65092E17C}"/>
                </a:ext>
              </a:extLst>
            </p:cNvPr>
            <p:cNvSpPr txBox="1"/>
            <p:nvPr/>
          </p:nvSpPr>
          <p:spPr>
            <a:xfrm>
              <a:off x="2195988" y="150918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 RFB Twin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E1C2788-C95F-8735-D8CD-27BF13FF20DF}"/>
              </a:ext>
            </a:extLst>
          </p:cNvPr>
          <p:cNvGrpSpPr/>
          <p:nvPr/>
        </p:nvGrpSpPr>
        <p:grpSpPr>
          <a:xfrm>
            <a:off x="10783990" y="3429000"/>
            <a:ext cx="731069" cy="728576"/>
            <a:chOff x="5539621" y="50810"/>
            <a:chExt cx="2400349" cy="2344759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AB09B9B3-A202-441C-710C-E5E659DB819C}"/>
                </a:ext>
              </a:extLst>
            </p:cNvPr>
            <p:cNvSpPr/>
            <p:nvPr/>
          </p:nvSpPr>
          <p:spPr>
            <a:xfrm>
              <a:off x="5539621" y="50810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FF000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1C441688-85EB-5DDB-3659-BE9A530E44F1}"/>
                </a:ext>
              </a:extLst>
            </p:cNvPr>
            <p:cNvSpPr txBox="1"/>
            <p:nvPr/>
          </p:nvSpPr>
          <p:spPr>
            <a:xfrm>
              <a:off x="5654083" y="165272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 SOC Map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1164C8-A762-954C-369F-99A510A226BE}"/>
              </a:ext>
            </a:extLst>
          </p:cNvPr>
          <p:cNvGrpSpPr/>
          <p:nvPr/>
        </p:nvGrpSpPr>
        <p:grpSpPr>
          <a:xfrm>
            <a:off x="10777882" y="4265737"/>
            <a:ext cx="731069" cy="728576"/>
            <a:chOff x="5532502" y="2648296"/>
            <a:chExt cx="2400349" cy="234475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9A39CF1-D5DE-1CD6-2000-8E3E9A385B51}"/>
                </a:ext>
              </a:extLst>
            </p:cNvPr>
            <p:cNvSpPr/>
            <p:nvPr/>
          </p:nvSpPr>
          <p:spPr>
            <a:xfrm>
              <a:off x="5532502" y="2648296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00B05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C8FF5D2E-5DB8-5F03-1B3F-5594E37B0ACA}"/>
                </a:ext>
              </a:extLst>
            </p:cNvPr>
            <p:cNvSpPr txBox="1"/>
            <p:nvPr/>
          </p:nvSpPr>
          <p:spPr>
            <a:xfrm>
              <a:off x="5646964" y="2762758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  <a:br>
                <a:rPr lang="en-US" sz="1600" kern="1200" dirty="0"/>
              </a:br>
              <a:r>
                <a:rPr lang="en-US" sz="1600" kern="1200" dirty="0"/>
                <a:t>QCC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2005091-4651-5757-5AD8-703B781067BE}"/>
              </a:ext>
            </a:extLst>
          </p:cNvPr>
          <p:cNvGrpSpPr/>
          <p:nvPr/>
        </p:nvGrpSpPr>
        <p:grpSpPr>
          <a:xfrm>
            <a:off x="9959842" y="4274906"/>
            <a:ext cx="731520" cy="731520"/>
            <a:chOff x="2081526" y="2646055"/>
            <a:chExt cx="2400349" cy="234475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EA8930CA-A74C-AB87-2A71-C5E4370212DE}"/>
                </a:ext>
              </a:extLst>
            </p:cNvPr>
            <p:cNvSpPr/>
            <p:nvPr/>
          </p:nvSpPr>
          <p:spPr>
            <a:xfrm>
              <a:off x="2081526" y="2646055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00B050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Rectangle: Rounded Corners 4">
              <a:extLst>
                <a:ext uri="{FF2B5EF4-FFF2-40B4-BE49-F238E27FC236}">
                  <a16:creationId xmlns:a16="http://schemas.microsoft.com/office/drawing/2014/main" id="{969ECF4E-F426-0F86-2FE5-A4FCD0547B4F}"/>
                </a:ext>
              </a:extLst>
            </p:cNvPr>
            <p:cNvSpPr txBox="1"/>
            <p:nvPr/>
          </p:nvSpPr>
          <p:spPr>
            <a:xfrm>
              <a:off x="2195988" y="2760517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 ABG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C3962C6-F010-ED5B-CA34-FD3F3BC31063}"/>
              </a:ext>
            </a:extLst>
          </p:cNvPr>
          <p:cNvSpPr txBox="1"/>
          <p:nvPr/>
        </p:nvSpPr>
        <p:spPr>
          <a:xfrm>
            <a:off x="10360809" y="2997966"/>
            <a:ext cx="753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9359062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20168-18F3-5A2E-D29F-18F50BB32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A9C887F-96E6-2DD2-0896-9F9068BA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F3C00EB-5C50-E4A6-346B-11C4D1392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QEFSM Experimental Setup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7DC156E4-FE56-70F7-0EF8-386B900420C9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9" name="Picture 8" descr="A close up of a machine&#10;&#10;AI-generated content may be incorrect.">
            <a:extLst>
              <a:ext uri="{FF2B5EF4-FFF2-40B4-BE49-F238E27FC236}">
                <a16:creationId xmlns:a16="http://schemas.microsoft.com/office/drawing/2014/main" id="{8CEE1891-D109-0223-E046-D681579C9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02" y="940396"/>
            <a:ext cx="11443638" cy="421194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414B684-52EC-2CE5-EC46-1E80B19E728A}"/>
              </a:ext>
            </a:extLst>
          </p:cNvPr>
          <p:cNvSpPr txBox="1"/>
          <p:nvPr/>
        </p:nvSpPr>
        <p:spPr>
          <a:xfrm>
            <a:off x="221974" y="5826351"/>
            <a:ext cx="11316737" cy="92333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Microfluidic flow cell compatible with electrochemistry and confocal microscopy. </a:t>
            </a:r>
            <a:r>
              <a:rPr lang="en-US" b="1" dirty="0"/>
              <a:t>A)</a:t>
            </a:r>
            <a:r>
              <a:rPr lang="en-US" dirty="0"/>
              <a:t> Exploded view of the individual components with labeled coordinates. </a:t>
            </a:r>
            <a:r>
              <a:rPr lang="en-US" b="1" dirty="0"/>
              <a:t>B) </a:t>
            </a:r>
            <a:r>
              <a:rPr lang="en-US" dirty="0"/>
              <a:t>Images of assembled cell from above (top) and below (bottom). Working electrode visible in bottom image. </a:t>
            </a:r>
            <a:r>
              <a:rPr lang="en-US" b="1" dirty="0"/>
              <a:t>C)</a:t>
            </a:r>
            <a:r>
              <a:rPr lang="en-US" dirty="0"/>
              <a:t> Widefield optical microscopy image of commercial AvCarb MGL 190 electrode.</a:t>
            </a:r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914D1D-269B-5B50-299F-4F9E88297183}"/>
              </a:ext>
            </a:extLst>
          </p:cNvPr>
          <p:cNvSpPr txBox="1"/>
          <p:nvPr/>
        </p:nvSpPr>
        <p:spPr>
          <a:xfrm>
            <a:off x="105389" y="5092519"/>
            <a:ext cx="114779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M. Graf, T. Cochard, K. Amini, M.S. Emanuel, S. M. Rubenstein, M. J. Aziz</a:t>
            </a:r>
            <a:r>
              <a:rPr lang="en-US" i="1" dirty="0"/>
              <a:t>, Quantitative Local State of Charge Mapping by Operando Electrochemical Fluorescence Microscopy in Porous Electrodes.</a:t>
            </a:r>
            <a:r>
              <a:rPr lang="en-US" dirty="0"/>
              <a:t> Energy Advances.</a:t>
            </a:r>
          </a:p>
        </p:txBody>
      </p:sp>
    </p:spTree>
    <p:extLst>
      <p:ext uri="{BB962C8B-B14F-4D97-AF65-F5344CB8AC3E}">
        <p14:creationId xmlns:p14="http://schemas.microsoft.com/office/powerpoint/2010/main" val="1097959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18C64-3A80-FB39-9F84-F8512A537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arison of different colored lines&#10;&#10;AI-generated content may be incorrect.">
            <a:extLst>
              <a:ext uri="{FF2B5EF4-FFF2-40B4-BE49-F238E27FC236}">
                <a16:creationId xmlns:a16="http://schemas.microsoft.com/office/drawing/2014/main" id="{4739C6C7-229E-2B7A-9D8C-98E6460C2D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2" y="837906"/>
            <a:ext cx="10748804" cy="48588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6D9FB0-7B06-D817-B35A-5D98214D6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016A3B-5168-A393-3451-EF8E233D6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Fluorescence Difference of AQDS Redox Pair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BFEC41DB-C23B-CB03-2BA4-5C59EC4A8FD0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B21EC-0D30-E185-506E-2E4906875DCE}"/>
              </a:ext>
            </a:extLst>
          </p:cNvPr>
          <p:cNvSpPr txBox="1"/>
          <p:nvPr/>
        </p:nvSpPr>
        <p:spPr>
          <a:xfrm>
            <a:off x="493406" y="6484618"/>
            <a:ext cx="10278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Quantitative Local State of Charge Mapping by Operando Electrochemical Fluorescence Microscopy in Porous Electrodes.</a:t>
            </a:r>
            <a:r>
              <a:rPr 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3BE6A3-CD45-96AA-69FC-B4D187166456}"/>
              </a:ext>
            </a:extLst>
          </p:cNvPr>
          <p:cNvSpPr txBox="1"/>
          <p:nvPr/>
        </p:nvSpPr>
        <p:spPr>
          <a:xfrm>
            <a:off x="688923" y="5696804"/>
            <a:ext cx="4943767" cy="738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1"/>
                </a:solidFill>
              </a:rPr>
              <a:t>Emission spectra</a:t>
            </a:r>
            <a:r>
              <a:rPr lang="en-US" sz="1400" dirty="0"/>
              <a:t> of 40 mM AQDS solutions vs. wavelength </a:t>
            </a:r>
            <a:r>
              <a:rPr lang="el-GR" sz="1400" dirty="0"/>
              <a:t>λ</a:t>
            </a:r>
            <a:r>
              <a:rPr lang="en-US" sz="1400" dirty="0"/>
              <a:t> at different SOCs obtained from </a:t>
            </a:r>
            <a:r>
              <a:rPr lang="en-US" sz="1400" b="1" dirty="0">
                <a:solidFill>
                  <a:schemeClr val="accent1"/>
                </a:solidFill>
              </a:rPr>
              <a:t>excitation</a:t>
            </a:r>
            <a:r>
              <a:rPr lang="en-US" sz="1400" dirty="0"/>
              <a:t> wavelength </a:t>
            </a:r>
            <a:r>
              <a:rPr lang="el-GR" sz="1400" dirty="0"/>
              <a:t>λ</a:t>
            </a:r>
            <a:r>
              <a:rPr lang="en-US" sz="1400" baseline="-25000" dirty="0"/>
              <a:t>ex</a:t>
            </a:r>
            <a:r>
              <a:rPr lang="el-GR" sz="1400" dirty="0"/>
              <a:t> </a:t>
            </a:r>
            <a:r>
              <a:rPr lang="en-US" sz="1400" dirty="0"/>
              <a:t>= 405 nm. Shaded rectangle—accepted range of green band-pass </a:t>
            </a:r>
            <a:r>
              <a:rPr lang="en-US" sz="1400" b="1" dirty="0">
                <a:solidFill>
                  <a:schemeClr val="accent1"/>
                </a:solidFill>
              </a:rPr>
              <a:t>filter</a:t>
            </a:r>
            <a:r>
              <a:rPr lang="en-US" sz="14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B01EA-C897-E918-456B-AA0BBA162E4D}"/>
              </a:ext>
            </a:extLst>
          </p:cNvPr>
          <p:cNvSpPr txBox="1"/>
          <p:nvPr/>
        </p:nvSpPr>
        <p:spPr>
          <a:xfrm>
            <a:off x="6337237" y="5705307"/>
            <a:ext cx="4510937" cy="7386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Raw </a:t>
            </a:r>
            <a:r>
              <a:rPr lang="en-US" sz="1400" b="1" dirty="0">
                <a:solidFill>
                  <a:schemeClr val="accent1"/>
                </a:solidFill>
              </a:rPr>
              <a:t>intensities</a:t>
            </a:r>
            <a:r>
              <a:rPr lang="en-US" sz="1400" dirty="0"/>
              <a:t> integrated over shaded region of (B) </a:t>
            </a:r>
            <a:r>
              <a:rPr lang="en-US" sz="1400" b="1" dirty="0">
                <a:solidFill>
                  <a:schemeClr val="accent1"/>
                </a:solidFill>
              </a:rPr>
              <a:t>vs. SOC</a:t>
            </a:r>
            <a:r>
              <a:rPr lang="en-US" sz="1400" dirty="0"/>
              <a:t>. Solid lines: theoretical concentration fraction of each species from dimer model.</a:t>
            </a:r>
          </a:p>
        </p:txBody>
      </p:sp>
    </p:spTree>
    <p:extLst>
      <p:ext uri="{BB962C8B-B14F-4D97-AF65-F5344CB8AC3E}">
        <p14:creationId xmlns:p14="http://schemas.microsoft.com/office/powerpoint/2010/main" val="4130742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119982-90D7-7228-A478-32E9620F5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5CAA3DB-D22F-E8FC-E34D-972B3805A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D7CAB91-EEB7-FB3E-DCCF-3F679E17E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Modeling Brightness vs. Concentrations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C5D6DD61-953C-B32B-AFBB-30573425AC03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36C32A1A-D52A-CF98-44DC-399B672B5B0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974" y="1136575"/>
                <a:ext cx="10515600" cy="54765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</a:pPr>
                <a:r>
                  <a:rPr lang="en-US" sz="3200" dirty="0"/>
                  <a:t>28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operating images</a:t>
                </a:r>
                <a:r>
                  <a:rPr lang="en-US" sz="3200" b="1" dirty="0"/>
                  <a:t> </a:t>
                </a:r>
                <a:r>
                  <a:rPr lang="en-US" sz="3200" dirty="0"/>
                  <a:t>(4 concentrations x 7 voltages)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tx1"/>
                    </a:solidFill>
                  </a:rPr>
                  <a:t>One bright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calibration image </a:t>
                </a:r>
                <a:r>
                  <a:rPr lang="en-US" sz="3200" dirty="0">
                    <a:solidFill>
                      <a:schemeClr val="tx1"/>
                    </a:solidFill>
                  </a:rPr>
                  <a:t>at high, uniform SOC 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Challenges: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shadows</a:t>
                </a:r>
                <a:r>
                  <a:rPr lang="en-US" sz="3200" dirty="0"/>
                  <a:t>,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misalignment</a:t>
                </a:r>
                <a:r>
                  <a:rPr lang="en-US" sz="3200" dirty="0"/>
                  <a:t>,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nonlinear</a:t>
                </a:r>
                <a:r>
                  <a:rPr lang="en-US" sz="3200" dirty="0"/>
                  <a:t> response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Light production</a:t>
                </a:r>
                <a:r>
                  <a:rPr lang="en-US" sz="3200" dirty="0">
                    <a:solidFill>
                      <a:schemeClr val="tx1"/>
                    </a:solidFill>
                  </a:rPr>
                  <a:t> model</a:t>
                </a:r>
                <a:br>
                  <a:rPr lang="en-US" sz="3200" dirty="0"/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3200" b="0" i="1" baseline="-25000" smtClean="0">
                        <a:latin typeface="Cambria Math" panose="02040503050406030204" pitchFamily="18" charset="0"/>
                      </a:rPr>
                      <m:t>𝑟𝑖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begChr m:val="["/>
                        <m:endChr m:val="]"/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en-US" sz="3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sz="3200" b="0" i="0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AQ</m:t>
                        </m:r>
                      </m:e>
                    </m:d>
                    <m:r>
                      <a:rPr lang="en-US" sz="32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d>
                      <m:dPr>
                        <m:begChr m:val="["/>
                        <m:endChr m:val="]"/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32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Q</m:t>
                        </m:r>
                        <m:r>
                          <m:rPr>
                            <m:nor/>
                          </m:rPr>
                          <a:rPr lang="en-US" sz="32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sz="3200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Optical </a:t>
                </a:r>
                <a:r>
                  <a:rPr lang="en-US" sz="3200" dirty="0"/>
                  <a:t>model</a:t>
                </a:r>
                <a:br>
                  <a:rPr lang="en-US" sz="3200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3200" b="0" i="1" baseline="-25000" smtClean="0">
                        <a:latin typeface="Cambria Math" panose="02040503050406030204" pitchFamily="18" charset="0"/>
                      </a:rPr>
                      <m:t>𝑟𝑖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sz="3200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𝑃𝑟𝑖</m:t>
                    </m:r>
                  </m:oMath>
                </a14:m>
                <a:endParaRPr lang="en-US" sz="3200" baseline="-250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tx1"/>
                    </a:solidFill>
                  </a:rPr>
                  <a:t>AQ, H</a:t>
                </a:r>
                <a:r>
                  <a:rPr lang="en-US" sz="3200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sz="3200" dirty="0">
                    <a:solidFill>
                      <a:schemeClr val="tx1"/>
                    </a:solidFill>
                  </a:rPr>
                  <a:t>AQ and QH are oxidized, reduced and dimer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>
                    <a:solidFill>
                      <a:schemeClr val="tx1"/>
                    </a:solidFill>
                  </a:rPr>
                  <a:t>Indices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r</a:t>
                </a:r>
                <a:r>
                  <a:rPr lang="en-US" sz="3200" dirty="0">
                    <a:solidFill>
                      <a:schemeClr val="tx1"/>
                    </a:solidFill>
                  </a:rPr>
                  <a:t> </a:t>
                </a:r>
                <a:r>
                  <a:rPr lang="en-US" sz="3200" dirty="0"/>
                  <a:t>for reaction condition, </a:t>
                </a:r>
                <a:r>
                  <a:rPr lang="en-US" sz="3200" b="1" dirty="0" err="1">
                    <a:solidFill>
                      <a:schemeClr val="accent1"/>
                    </a:solidFill>
                  </a:rPr>
                  <a:t>i</a:t>
                </a:r>
                <a:r>
                  <a:rPr lang="en-US" sz="3200" dirty="0"/>
                  <a:t> for pixel</a:t>
                </a:r>
                <a:endParaRPr 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36C32A1A-D52A-CF98-44DC-399B672B5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74" y="1136575"/>
                <a:ext cx="10515600" cy="5476574"/>
              </a:xfrm>
              <a:prstGeom prst="rect">
                <a:avLst/>
              </a:prstGeom>
              <a:blipFill>
                <a:blip r:embed="rId3"/>
                <a:stretch>
                  <a:fillRect l="-1333" t="-2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83012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7145F-EC91-E29E-DBAF-B87FBC339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267AA36F-DBDE-24F8-F18F-B4B3609EB9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1974" y="1136575"/>
                <a:ext cx="8839833" cy="5476574"/>
              </a:xfrm>
              <a:prstGeom prst="rect">
                <a:avLst/>
              </a:prstGeom>
              <a:ln w="12700">
                <a:solidFill>
                  <a:schemeClr val="accent1">
                    <a:shade val="15000"/>
                  </a:schemeClr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chemeClr val="tx1"/>
                  </a:buClr>
                </a:pPr>
                <a:r>
                  <a:rPr lang="en-US" sz="3600" b="1" dirty="0">
                    <a:solidFill>
                      <a:schemeClr val="accent1"/>
                    </a:solidFill>
                  </a:rPr>
                  <a:t>Optical factors</a:t>
                </a:r>
                <a:r>
                  <a:rPr lang="en-US" sz="3600" dirty="0"/>
                  <a:t>: from bright image,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36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num>
                      <m:den>
                        <m:acc>
                          <m:accPr>
                            <m:chr m:val="̅"/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den>
                    </m:f>
                  </m:oMath>
                </a14:m>
                <a:endParaRPr lang="en-US" sz="3600" b="1" dirty="0"/>
              </a:p>
              <a:p>
                <a:pPr>
                  <a:buClr>
                    <a:schemeClr val="tx1"/>
                  </a:buClr>
                </a:pPr>
                <a:r>
                  <a:rPr lang="en-US" sz="3600" b="1" dirty="0">
                    <a:solidFill>
                      <a:schemeClr val="accent1"/>
                    </a:solidFill>
                  </a:rPr>
                  <a:t>Brightness coefficients:</a:t>
                </a:r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:r>
                  <a:rPr lang="en-US" sz="3600" b="1" dirty="0">
                    <a:solidFill>
                      <a:srgbClr val="7030A0"/>
                    </a:solidFill>
                  </a:rPr>
                  <a:t>C</a:t>
                </a:r>
                <a:r>
                  <a:rPr lang="en-US" sz="3600" dirty="0">
                    <a:solidFill>
                      <a:schemeClr val="tx1"/>
                    </a:solidFill>
                  </a:rPr>
                  <a:t> = [</a:t>
                </a:r>
                <a:r>
                  <a:rPr lang="en-US" sz="3600" dirty="0"/>
                  <a:t>α; </a:t>
                </a:r>
                <a:r>
                  <a:rPr lang="el-GR" sz="3600" dirty="0"/>
                  <a:t>β</a:t>
                </a:r>
                <a:r>
                  <a:rPr lang="en-US" sz="3600" dirty="0"/>
                  <a:t>; </a:t>
                </a:r>
                <a:r>
                  <a:rPr lang="el-GR" sz="3600" dirty="0"/>
                  <a:t>γ</a:t>
                </a:r>
                <a:r>
                  <a:rPr lang="en-US" sz="3600" dirty="0"/>
                  <a:t>; </a:t>
                </a:r>
                <a:r>
                  <a:rPr lang="el-GR" sz="3600" dirty="0"/>
                  <a:t>δ</a:t>
                </a:r>
                <a:r>
                  <a:rPr lang="en-US" sz="3600" dirty="0"/>
                  <a:t>]</a:t>
                </a:r>
                <a:endParaRPr lang="en-US" sz="3600" b="1" dirty="0">
                  <a:solidFill>
                    <a:schemeClr val="accent1"/>
                  </a:solidFill>
                </a:endParaRPr>
              </a:p>
              <a:p>
                <a:pPr>
                  <a:buClr>
                    <a:schemeClr val="tx1"/>
                  </a:buClr>
                </a:pPr>
                <a:r>
                  <a:rPr lang="en-US" sz="3600" b="1" dirty="0">
                    <a:solidFill>
                      <a:schemeClr val="accent1"/>
                    </a:solidFill>
                  </a:rPr>
                  <a:t>Weighted Concentration</a:t>
                </a:r>
                <a:r>
                  <a:rPr lang="en-US" sz="3600" dirty="0"/>
                  <a:t>: </a:t>
                </a:r>
                <a:br>
                  <a:rPr lang="en-US" sz="3600" dirty="0"/>
                </a:br>
                <a14:m>
                  <m:oMath xmlns:m="http://schemas.openxmlformats.org/officeDocument/2006/math">
                    <m:r>
                      <a:rPr lang="en-US" sz="36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sz="3600" i="1" baseline="-25000">
                        <a:latin typeface="Cambria Math" panose="02040503050406030204" pitchFamily="18" charset="0"/>
                      </a:rPr>
                      <m:t>𝑟𝑖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AQ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sz="3600" baseline="-2500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AQ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lang="en-US" sz="3600">
                            <a:latin typeface="Cambria Math" panose="02040503050406030204" pitchFamily="18" charset="0"/>
                          </a:rPr>
                          <m:t>QH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, 1</m:t>
                        </m:r>
                      </m:e>
                    </m:d>
                    <m:r>
                      <a:rPr lang="en-US" sz="3600" b="0" i="1" baseline="-25000" smtClean="0">
                        <a:latin typeface="Cambria Math" panose="02040503050406030204" pitchFamily="18" charset="0"/>
                      </a:rPr>
                      <m:t>𝑟𝑖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𝐹𝑖</m:t>
                    </m:r>
                  </m:oMath>
                </a14:m>
                <a:endParaRPr lang="en-US" sz="3600" b="1" baseline="-25000" dirty="0"/>
              </a:p>
              <a:p>
                <a:pPr>
                  <a:buClr>
                    <a:schemeClr val="tx1"/>
                  </a:buClr>
                </a:pPr>
                <a:r>
                  <a:rPr lang="en-US" sz="3600" b="1" dirty="0">
                    <a:solidFill>
                      <a:schemeClr val="accent1"/>
                    </a:solidFill>
                  </a:rPr>
                  <a:t>Regress</a:t>
                </a:r>
                <a:r>
                  <a:rPr lang="en-US" sz="3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1" i="1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acc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36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sz="3600" b="1" i="1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(by </a:t>
                </a:r>
                <a:r>
                  <a:rPr lang="en-US" sz="3600" b="1" i="1" dirty="0">
                    <a:solidFill>
                      <a:schemeClr val="tx1"/>
                    </a:solidFill>
                  </a:rPr>
                  <a:t>mean</a:t>
                </a:r>
                <a:r>
                  <a:rPr lang="en-US" sz="3600" i="1" dirty="0">
                    <a:solidFill>
                      <a:schemeClr val="tx1"/>
                    </a:solidFill>
                  </a:rPr>
                  <a:t> </a:t>
                </a:r>
                <a:r>
                  <a:rPr lang="en-US" sz="3600" dirty="0">
                    <a:solidFill>
                      <a:schemeClr val="tx1"/>
                    </a:solidFill>
                  </a:rPr>
                  <a:t>on 28 runs)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600" b="1" dirty="0">
                    <a:solidFill>
                      <a:schemeClr val="accent1"/>
                    </a:solidFill>
                  </a:rPr>
                  <a:t>Iterate brightness</a:t>
                </a:r>
                <a:r>
                  <a:rPr lang="en-US" sz="3600" dirty="0"/>
                  <a:t>: regress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𝑿𝑪</m:t>
                    </m:r>
                  </m:oMath>
                </a14:m>
                <a:r>
                  <a:rPr lang="en-US" sz="3600" dirty="0"/>
                  <a:t> (by </a:t>
                </a:r>
                <a:r>
                  <a:rPr lang="en-US" sz="3600" b="1" i="1" dirty="0"/>
                  <a:t>pixel</a:t>
                </a:r>
                <a:r>
                  <a:rPr lang="en-US" sz="3600" dirty="0"/>
                  <a:t>)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600" b="1" dirty="0">
                    <a:solidFill>
                      <a:schemeClr val="accent1"/>
                    </a:solidFill>
                  </a:rPr>
                  <a:t>Iterate factors</a:t>
                </a:r>
                <a:r>
                  <a:rPr lang="en-US" sz="3600" dirty="0"/>
                  <a:t>: regress </a:t>
                </a:r>
                <a14:m>
                  <m:oMath xmlns:m="http://schemas.openxmlformats.org/officeDocument/2006/math">
                    <m:r>
                      <a:rPr lang="en-US" sz="3600" b="1" i="1" smtClean="0"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3600" b="0" i="1" baseline="-2500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𝐏</m:t>
                        </m:r>
                        <m:r>
                          <a:rPr lang="en-US" sz="3600" b="0" i="1" baseline="-25000" smtClean="0">
                            <a:latin typeface="Cambria Math" panose="02040503050406030204" pitchFamily="18" charset="0"/>
                          </a:rPr>
                          <m:t>𝑟</m:t>
                        </m:r>
                      </m:fNam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3600" b="0" i="1" baseline="-2500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func>
                  </m:oMath>
                </a14:m>
                <a:r>
                  <a:rPr lang="en-US" sz="3600" dirty="0">
                    <a:solidFill>
                      <a:schemeClr val="tx1"/>
                    </a:solidFill>
                  </a:rPr>
                  <a:t> (by </a:t>
                </a:r>
                <a:r>
                  <a:rPr lang="en-US" sz="3600" b="1" i="1" dirty="0">
                    <a:solidFill>
                      <a:schemeClr val="tx1"/>
                    </a:solidFill>
                  </a:rPr>
                  <a:t>run</a:t>
                </a:r>
                <a:r>
                  <a:rPr lang="en-US" sz="3600" dirty="0">
                    <a:solidFill>
                      <a:schemeClr val="tx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8" name="Content Placeholder 8">
                <a:extLst>
                  <a:ext uri="{FF2B5EF4-FFF2-40B4-BE49-F238E27FC236}">
                    <a16:creationId xmlns:a16="http://schemas.microsoft.com/office/drawing/2014/main" id="{267AA36F-DBDE-24F8-F18F-B4B3609EB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74" y="1136575"/>
                <a:ext cx="8839833" cy="5476574"/>
              </a:xfrm>
              <a:prstGeom prst="rect">
                <a:avLst/>
              </a:prstGeom>
              <a:blipFill>
                <a:blip r:embed="rId3"/>
                <a:stretch>
                  <a:fillRect l="-1789" t="-444"/>
                </a:stretch>
              </a:blipFill>
              <a:ln w="12700">
                <a:solidFill>
                  <a:schemeClr val="accent1">
                    <a:shade val="1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CE1F820E-047A-8D0D-9FB3-CAE2E3AB259D}"/>
              </a:ext>
            </a:extLst>
          </p:cNvPr>
          <p:cNvSpPr/>
          <p:nvPr/>
        </p:nvSpPr>
        <p:spPr>
          <a:xfrm>
            <a:off x="9438158" y="1136575"/>
            <a:ext cx="2282620" cy="21905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64E75F-7D0F-AE4C-5C0B-54E2D0AB6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91B8D4F-BAE8-41FB-88D1-DE9D49A1C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Calculating SOC from Brightness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AA9557A3-3B4C-70F6-0544-C4D0BAF4754D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584116-EF69-7314-FDAF-C522F6008444}"/>
              </a:ext>
            </a:extLst>
          </p:cNvPr>
          <p:cNvSpPr/>
          <p:nvPr/>
        </p:nvSpPr>
        <p:spPr>
          <a:xfrm>
            <a:off x="9741304" y="1283873"/>
            <a:ext cx="234187" cy="151909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95AD7-BEEE-A47F-EC7B-519A6542EB53}"/>
              </a:ext>
            </a:extLst>
          </p:cNvPr>
          <p:cNvSpPr/>
          <p:nvPr/>
        </p:nvSpPr>
        <p:spPr>
          <a:xfrm>
            <a:off x="10327923" y="1284381"/>
            <a:ext cx="709450" cy="151909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E6E697-425E-1FD8-93E0-A945FA49AFBC}"/>
              </a:ext>
            </a:extLst>
          </p:cNvPr>
          <p:cNvSpPr/>
          <p:nvPr/>
        </p:nvSpPr>
        <p:spPr>
          <a:xfrm>
            <a:off x="11179189" y="1307487"/>
            <a:ext cx="245503" cy="697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49FD1E-64CB-2283-642D-35D3DE448216}"/>
              </a:ext>
            </a:extLst>
          </p:cNvPr>
          <p:cNvSpPr txBox="1"/>
          <p:nvPr/>
        </p:nvSpPr>
        <p:spPr>
          <a:xfrm>
            <a:off x="9884667" y="1835537"/>
            <a:ext cx="555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F9167-C868-35D4-34DA-5E8B66BEE56C}"/>
              </a:ext>
            </a:extLst>
          </p:cNvPr>
          <p:cNvSpPr txBox="1"/>
          <p:nvPr/>
        </p:nvSpPr>
        <p:spPr>
          <a:xfrm>
            <a:off x="9585073" y="2853849"/>
            <a:ext cx="599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N x 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2C3400-9A71-0A36-9540-C0BC76B0F809}"/>
              </a:ext>
            </a:extLst>
          </p:cNvPr>
          <p:cNvSpPr txBox="1"/>
          <p:nvPr/>
        </p:nvSpPr>
        <p:spPr>
          <a:xfrm>
            <a:off x="10283191" y="2854355"/>
            <a:ext cx="74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N x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43650A-0835-CAFA-CA6F-BAFB60E0547F}"/>
              </a:ext>
            </a:extLst>
          </p:cNvPr>
          <p:cNvSpPr txBox="1"/>
          <p:nvPr/>
        </p:nvSpPr>
        <p:spPr>
          <a:xfrm>
            <a:off x="11059994" y="2853849"/>
            <a:ext cx="709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4 x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01DD7F-19EA-631F-4854-2F2B9EC04D40}"/>
              </a:ext>
            </a:extLst>
          </p:cNvPr>
          <p:cNvSpPr txBox="1"/>
          <p:nvPr/>
        </p:nvSpPr>
        <p:spPr>
          <a:xfrm>
            <a:off x="9435433" y="3366912"/>
            <a:ext cx="2282621" cy="3693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Regression for </a:t>
            </a:r>
            <a:r>
              <a:rPr lang="en-US" b="1" dirty="0"/>
              <a:t>C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4BCE1E-6CFB-34F1-F4B0-649531BF0B70}"/>
              </a:ext>
            </a:extLst>
          </p:cNvPr>
          <p:cNvSpPr/>
          <p:nvPr/>
        </p:nvSpPr>
        <p:spPr>
          <a:xfrm>
            <a:off x="9435434" y="3897254"/>
            <a:ext cx="2282620" cy="219054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B336DC5-BD76-C1CB-DF91-2819144DCDD0}"/>
              </a:ext>
            </a:extLst>
          </p:cNvPr>
          <p:cNvSpPr/>
          <p:nvPr/>
        </p:nvSpPr>
        <p:spPr>
          <a:xfrm>
            <a:off x="9738580" y="4044552"/>
            <a:ext cx="234187" cy="151909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059A3B-465E-959C-529A-66497A2866CB}"/>
              </a:ext>
            </a:extLst>
          </p:cNvPr>
          <p:cNvSpPr/>
          <p:nvPr/>
        </p:nvSpPr>
        <p:spPr>
          <a:xfrm>
            <a:off x="10537585" y="4044552"/>
            <a:ext cx="234187" cy="151909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A9375EA-23E2-D369-681B-D8003DC8914A}"/>
              </a:ext>
            </a:extLst>
          </p:cNvPr>
          <p:cNvSpPr/>
          <p:nvPr/>
        </p:nvSpPr>
        <p:spPr>
          <a:xfrm>
            <a:off x="11176465" y="4068166"/>
            <a:ext cx="245503" cy="69796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BC558D0-2471-BAA4-D2C6-5B4C3E39018D}"/>
              </a:ext>
            </a:extLst>
          </p:cNvPr>
          <p:cNvSpPr txBox="1"/>
          <p:nvPr/>
        </p:nvSpPr>
        <p:spPr>
          <a:xfrm>
            <a:off x="9972767" y="4591075"/>
            <a:ext cx="555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338202-5F1D-5298-34EB-9B748C2B095B}"/>
              </a:ext>
            </a:extLst>
          </p:cNvPr>
          <p:cNvSpPr txBox="1"/>
          <p:nvPr/>
        </p:nvSpPr>
        <p:spPr>
          <a:xfrm>
            <a:off x="9585072" y="5648946"/>
            <a:ext cx="649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28 x 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9E40B-F8B8-79B1-A6CD-FCCBCC14986E}"/>
              </a:ext>
            </a:extLst>
          </p:cNvPr>
          <p:cNvSpPr txBox="1"/>
          <p:nvPr/>
        </p:nvSpPr>
        <p:spPr>
          <a:xfrm>
            <a:off x="10283191" y="5649452"/>
            <a:ext cx="74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28 x 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EB191E-6E33-CD9F-1148-D5F331FA7922}"/>
              </a:ext>
            </a:extLst>
          </p:cNvPr>
          <p:cNvSpPr txBox="1"/>
          <p:nvPr/>
        </p:nvSpPr>
        <p:spPr>
          <a:xfrm>
            <a:off x="11059994" y="5648946"/>
            <a:ext cx="709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1 x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D9DD727-DEBB-7CBE-4FDD-903CD56065A0}"/>
              </a:ext>
            </a:extLst>
          </p:cNvPr>
          <p:cNvSpPr txBox="1"/>
          <p:nvPr/>
        </p:nvSpPr>
        <p:spPr>
          <a:xfrm>
            <a:off x="9435433" y="6124556"/>
            <a:ext cx="2282621" cy="36933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Regression for </a:t>
            </a:r>
            <a:r>
              <a:rPr lang="en-US" b="1" dirty="0"/>
              <a:t>F</a:t>
            </a:r>
            <a:r>
              <a:rPr lang="en-US" baseline="-25000" dirty="0"/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2031153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F0B7B-A300-A972-AB30-591119B7C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CBA9336-33C2-D763-AC55-E7BA798DF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FA02FC4-2DF9-533C-B98C-D1666C8C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QEFSM Results—Minimal Visual Artifacts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51682C16-21FD-AE28-FD5F-AF7A75329E92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594A85-57B9-1410-433C-E1BC6BA093D3}"/>
              </a:ext>
            </a:extLst>
          </p:cNvPr>
          <p:cNvSpPr txBox="1"/>
          <p:nvPr/>
        </p:nvSpPr>
        <p:spPr>
          <a:xfrm>
            <a:off x="221974" y="6223133"/>
            <a:ext cx="59651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Quantitative Local State of Charge Mapping by Operando Electrochemical Fluorescence Microscopy in Porous Electrodes.</a:t>
            </a:r>
            <a:r>
              <a:rPr lang="en-US" sz="1600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09C59-2B21-5310-D72D-26032A71A767}"/>
              </a:ext>
            </a:extLst>
          </p:cNvPr>
          <p:cNvSpPr txBox="1"/>
          <p:nvPr/>
        </p:nvSpPr>
        <p:spPr>
          <a:xfrm>
            <a:off x="6609323" y="1354482"/>
            <a:ext cx="5104532" cy="320087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Local SOC </a:t>
            </a:r>
            <a:r>
              <a:rPr lang="en-US" sz="2400" dirty="0"/>
              <a:t>from image data</a:t>
            </a:r>
          </a:p>
          <a:p>
            <a:r>
              <a:rPr lang="en-US" sz="2400" b="1" dirty="0"/>
              <a:t>A</a:t>
            </a:r>
            <a:r>
              <a:rPr lang="en-US" sz="2400" dirty="0"/>
              <a:t>) Steady state </a:t>
            </a:r>
            <a:r>
              <a:rPr lang="en-US" sz="2400" b="1" dirty="0">
                <a:solidFill>
                  <a:schemeClr val="accent1"/>
                </a:solidFill>
              </a:rPr>
              <a:t>SOC maps </a:t>
            </a:r>
            <a:r>
              <a:rPr lang="en-US" sz="2400" dirty="0"/>
              <a:t>under varying conditions. </a:t>
            </a:r>
            <a:br>
              <a:rPr lang="en-US" sz="2400" dirty="0"/>
            </a:br>
            <a:r>
              <a:rPr lang="en-US" sz="2400" b="1" dirty="0"/>
              <a:t>B</a:t>
            </a:r>
            <a:r>
              <a:rPr lang="en-US" sz="2400" dirty="0"/>
              <a:t>) </a:t>
            </a:r>
            <a:r>
              <a:rPr lang="en-US" sz="2400" b="1" dirty="0">
                <a:solidFill>
                  <a:schemeClr val="accent1"/>
                </a:solidFill>
              </a:rPr>
              <a:t>Histograms</a:t>
            </a:r>
            <a:r>
              <a:rPr lang="en-US" sz="2400" dirty="0"/>
              <a:t> of SOC distribution over valid pixels for each image.</a:t>
            </a:r>
          </a:p>
          <a:p>
            <a:pPr>
              <a:spcBef>
                <a:spcPts val="1200"/>
              </a:spcBef>
            </a:pPr>
            <a:r>
              <a:rPr lang="en-US" sz="2400" dirty="0"/>
              <a:t>Note significant departures from linear gradient predicted by mean-field theory.</a:t>
            </a:r>
          </a:p>
        </p:txBody>
      </p:sp>
      <p:pic>
        <p:nvPicPr>
          <p:cNvPr id="8" name="Picture 7" descr="A group of colorful graphs&#10;&#10;AI-generated content may be incorrect.">
            <a:extLst>
              <a:ext uri="{FF2B5EF4-FFF2-40B4-BE49-F238E27FC236}">
                <a16:creationId xmlns:a16="http://schemas.microsoft.com/office/drawing/2014/main" id="{EED9F37C-0000-0DA0-6EDB-B725A2970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4" y="1045601"/>
            <a:ext cx="6107687" cy="515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056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57619-B672-0DFD-6E56-85AE4A09A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70DB0-BDF8-A716-4B66-BA35333D8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Simulating an </a:t>
            </a:r>
            <a:br>
              <a:rPr lang="en-US" dirty="0"/>
            </a:br>
            <a:r>
              <a:rPr lang="en-US" dirty="0"/>
              <a:t>Acid-Base Generator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25D151-0A3D-367C-FA98-876053AA4E49}"/>
              </a:ext>
            </a:extLst>
          </p:cNvPr>
          <p:cNvGrpSpPr/>
          <p:nvPr/>
        </p:nvGrpSpPr>
        <p:grpSpPr>
          <a:xfrm>
            <a:off x="11363182" y="75524"/>
            <a:ext cx="731520" cy="731520"/>
            <a:chOff x="2081526" y="2646055"/>
            <a:chExt cx="2400349" cy="234475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C0F2FF7-7139-8C9A-3FB4-E78B872BA8D9}"/>
                </a:ext>
              </a:extLst>
            </p:cNvPr>
            <p:cNvSpPr/>
            <p:nvPr/>
          </p:nvSpPr>
          <p:spPr>
            <a:xfrm>
              <a:off x="2081526" y="2646055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00B050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B13B02B-1124-62F6-C251-65451758BD4D}"/>
                </a:ext>
              </a:extLst>
            </p:cNvPr>
            <p:cNvSpPr txBox="1"/>
            <p:nvPr/>
          </p:nvSpPr>
          <p:spPr>
            <a:xfrm>
              <a:off x="2195988" y="2760517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 ABG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4964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F19AE-1DF9-309B-F33C-48EA3F616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D061D1-5155-E2B6-8726-FC6691A41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5AE1280-AEBA-ECF7-CF27-7C8A406E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pH Swing Mechanism for Carbon Capture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2B202F6E-CC2C-148D-45FB-A9D847AF12C8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46F59307-4120-2A8D-C69D-69FAFAFCBD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262" y="4441548"/>
            <a:ext cx="10515600" cy="1735414"/>
          </a:xfrm>
          <a:ln w="12700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accent1"/>
                </a:solidFill>
              </a:rPr>
              <a:t>M</a:t>
            </a:r>
            <a:r>
              <a:rPr lang="en-US" sz="2400" dirty="0"/>
              <a:t> — generic </a:t>
            </a:r>
            <a:r>
              <a:rPr lang="en-US" sz="2400" b="1" dirty="0">
                <a:solidFill>
                  <a:schemeClr val="accent1"/>
                </a:solidFill>
              </a:rPr>
              <a:t>metal</a:t>
            </a:r>
            <a:r>
              <a:rPr lang="en-US" sz="2400" dirty="0"/>
              <a:t> ion with +1 charge, e.g. </a:t>
            </a:r>
            <a:r>
              <a:rPr lang="en-US" sz="2400" b="1" dirty="0">
                <a:solidFill>
                  <a:schemeClr val="accent1"/>
                </a:solidFill>
              </a:rPr>
              <a:t>sodium</a:t>
            </a:r>
          </a:p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accent1"/>
                </a:solidFill>
              </a:rPr>
              <a:t>A</a:t>
            </a:r>
            <a:r>
              <a:rPr lang="en-US" sz="2400" dirty="0"/>
              <a:t> — conjugate base a generic</a:t>
            </a:r>
            <a:r>
              <a:rPr lang="en-US" sz="2400" b="1" dirty="0"/>
              <a:t> </a:t>
            </a:r>
            <a:r>
              <a:rPr lang="en-US" sz="2400" b="1" dirty="0">
                <a:solidFill>
                  <a:schemeClr val="accent1"/>
                </a:solidFill>
              </a:rPr>
              <a:t>acid</a:t>
            </a:r>
            <a:r>
              <a:rPr lang="en-US" sz="2400" dirty="0"/>
              <a:t> with −1 charge, e.g. </a:t>
            </a:r>
            <a:r>
              <a:rPr lang="en-US" sz="2400" b="1" dirty="0">
                <a:solidFill>
                  <a:schemeClr val="accent1"/>
                </a:solidFill>
              </a:rPr>
              <a:t>acetate </a:t>
            </a:r>
            <a:r>
              <a:rPr lang="en-US" sz="2400" dirty="0"/>
              <a:t>(CH</a:t>
            </a:r>
            <a:r>
              <a:rPr lang="en-US" sz="2400" baseline="-25000" dirty="0"/>
              <a:t>3</a:t>
            </a:r>
            <a:r>
              <a:rPr lang="en-US" sz="2400" dirty="0"/>
              <a:t>COO</a:t>
            </a:r>
            <a:r>
              <a:rPr lang="en-US" sz="2400" baseline="30000" dirty="0"/>
              <a:t>−</a:t>
            </a:r>
            <a:r>
              <a:rPr lang="en-US" sz="2400" dirty="0"/>
              <a:t>)</a:t>
            </a:r>
          </a:p>
          <a:p>
            <a:pPr>
              <a:buClr>
                <a:schemeClr val="tx1"/>
              </a:buClr>
            </a:pPr>
            <a:r>
              <a:rPr lang="en-US" sz="2400" b="1" dirty="0">
                <a:solidFill>
                  <a:schemeClr val="accent1"/>
                </a:solidFill>
              </a:rPr>
              <a:t>Basic</a:t>
            </a:r>
            <a:r>
              <a:rPr lang="en-US" sz="2400" dirty="0"/>
              <a:t> solution </a:t>
            </a:r>
            <a:r>
              <a:rPr lang="en-US" sz="2400" b="1" dirty="0">
                <a:solidFill>
                  <a:schemeClr val="accent1"/>
                </a:solidFill>
              </a:rPr>
              <a:t>absorbs</a:t>
            </a:r>
            <a:r>
              <a:rPr lang="en-US" sz="2400" dirty="0"/>
              <a:t> carbon dioxide to form </a:t>
            </a:r>
            <a:r>
              <a:rPr lang="en-US" sz="2400" b="1" dirty="0">
                <a:solidFill>
                  <a:schemeClr val="accent1"/>
                </a:solidFill>
              </a:rPr>
              <a:t>carbonate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bicarbonate</a:t>
            </a:r>
          </a:p>
          <a:p>
            <a:pPr>
              <a:buClr>
                <a:schemeClr val="tx1"/>
              </a:buClr>
            </a:pPr>
            <a:r>
              <a:rPr lang="en-US" sz="2400" dirty="0"/>
              <a:t>Carbon dioxide is </a:t>
            </a:r>
            <a:r>
              <a:rPr lang="en-US" sz="2400" b="1" dirty="0">
                <a:solidFill>
                  <a:schemeClr val="accent1"/>
                </a:solidFill>
              </a:rPr>
              <a:t>released</a:t>
            </a:r>
            <a:r>
              <a:rPr lang="en-US" sz="2400" dirty="0"/>
              <a:t> when this solution is later </a:t>
            </a:r>
            <a:r>
              <a:rPr lang="en-US" sz="2400" b="1" dirty="0">
                <a:solidFill>
                  <a:schemeClr val="accent1"/>
                </a:solidFill>
              </a:rPr>
              <a:t>acidified</a:t>
            </a:r>
          </a:p>
          <a:p>
            <a:endParaRPr lang="en-US" dirty="0"/>
          </a:p>
        </p:txBody>
      </p:sp>
      <p:pic>
        <p:nvPicPr>
          <p:cNvPr id="4" name="Picture 3" descr="\documentclass{article}&#10;\usepackage{amsmath, mathtools, empheq, xcolor}&#10;\usepackage[version=4]{mhchem}&#10;\pagestyle{empty}&#10;\begin{document}&#10;\begin{empheq}[box=\fcolorbox{blue}{white}]{equation*}&#10;\text{\ce{CO2} capture}&#10;\left\{&#10;\begin{aligned}&#10;\ce{2 MOH + CO2 &amp;-&gt; M2CO3 + H2O} \\&#10;\ce{MOH + CO2 &amp;-&gt; MHCO3}&#10;\end{aligned}&#10;\right.&#10;\end{empheq}&#10;\end{document}" title="IguanaTex Bitmap Display">
            <a:extLst>
              <a:ext uri="{FF2B5EF4-FFF2-40B4-BE49-F238E27FC236}">
                <a16:creationId xmlns:a16="http://schemas.microsoft.com/office/drawing/2014/main" id="{584E05C3-C9BF-673B-A6BD-79E3B09EE0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2" y="1027907"/>
            <a:ext cx="8558550" cy="1388545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\documentclass{article}&#10;\usepackage{amsmath, mathtools, empheq, xcolor}&#10;\usepackage[version=4]{mhchem}&#10;\pagestyle{empty}&#10;\begin{document}&#10;\begin{empheq}[box=\fcolorbox{blue}{white}]{equation*}&#10;\label{eq:co2-release}&#10;\text{\ce{CO2} release}&#10;\left\{&#10;\begin{aligned}&#10;\ce{2 HA + M2CO3 &amp;-&gt; 2 MA + H2O + CO2} \\&#10;\ce{HA + MHCO3 &amp;-&gt; MA + H2O + CO2}&#10;\end{aligned}&#10;\right.&#10;\end{empheq}&#10;\end{document}" title="IguanaTex Bitmap Display">
            <a:extLst>
              <a:ext uri="{FF2B5EF4-FFF2-40B4-BE49-F238E27FC236}">
                <a16:creationId xmlns:a16="http://schemas.microsoft.com/office/drawing/2014/main" id="{3EB72C0B-2E4A-54D5-DCF6-5174C1A12ED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63" y="2734727"/>
            <a:ext cx="9399407" cy="138854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82504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A363F-A8DA-DC7E-886C-AB864F952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54F4B62-140E-8747-9B65-4B96226901CF}"/>
              </a:ext>
            </a:extLst>
          </p:cNvPr>
          <p:cNvSpPr/>
          <p:nvPr/>
        </p:nvSpPr>
        <p:spPr>
          <a:xfrm>
            <a:off x="6712308" y="1191791"/>
            <a:ext cx="5043850" cy="380387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7E5621-C978-CA88-5C76-AC97F3789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801F866-35B7-5505-4627-07D08575C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/>
              <a:t>Acid-Base Generator Cell Structure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9FC64EAC-7ACA-AEBD-8B0B-20D87EC84706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" name="Picture 10" descr="A diagram of a machine&#10;&#10;AI-generated content may be incorrect.">
            <a:extLst>
              <a:ext uri="{FF2B5EF4-FFF2-40B4-BE49-F238E27FC236}">
                <a16:creationId xmlns:a16="http://schemas.microsoft.com/office/drawing/2014/main" id="{CCB03CE3-3D2E-D622-1A01-5622EC96A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36" y="1191791"/>
            <a:ext cx="6485710" cy="38187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81FAD6E-2821-3927-995B-7D76212B1D58}"/>
              </a:ext>
            </a:extLst>
          </p:cNvPr>
          <p:cNvSpPr txBox="1"/>
          <p:nvPr/>
        </p:nvSpPr>
        <p:spPr>
          <a:xfrm>
            <a:off x="113674" y="4995663"/>
            <a:ext cx="11883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Xi, Y. Zheng, M. S. Emanuel, Z. Panlin, M. J. Aziz, </a:t>
            </a:r>
            <a:r>
              <a:rPr lang="en-US" i="1" dirty="0"/>
              <a:t>Electrochemical Acid-Base Generators for Decoupled Carbon Management</a:t>
            </a:r>
            <a:r>
              <a:rPr lang="en-US" dirty="0"/>
              <a:t>. Energy &amp; Environmental Science.</a:t>
            </a:r>
          </a:p>
        </p:txBody>
      </p:sp>
      <p:pic>
        <p:nvPicPr>
          <p:cNvPr id="8" name="Picture 7" descr="Diagram of a diagram of a cation exchange&#10;&#10;AI-generated content may be incorrect.">
            <a:extLst>
              <a:ext uri="{FF2B5EF4-FFF2-40B4-BE49-F238E27FC236}">
                <a16:creationId xmlns:a16="http://schemas.microsoft.com/office/drawing/2014/main" id="{96739A68-FB51-446A-3880-533B8687EE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523" y="1364708"/>
            <a:ext cx="4922802" cy="36115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8A9F68-ED4D-BE65-FA64-E8B80FE6C069}"/>
              </a:ext>
            </a:extLst>
          </p:cNvPr>
          <p:cNvCxnSpPr>
            <a:cxnSpLocks/>
          </p:cNvCxnSpPr>
          <p:nvPr/>
        </p:nvCxnSpPr>
        <p:spPr>
          <a:xfrm>
            <a:off x="2277454" y="4285716"/>
            <a:ext cx="4593365" cy="5657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E5BAA5C-A8C1-CAA6-AC0C-0980E8E291DF}"/>
              </a:ext>
            </a:extLst>
          </p:cNvPr>
          <p:cNvCxnSpPr>
            <a:cxnSpLocks/>
          </p:cNvCxnSpPr>
          <p:nvPr/>
        </p:nvCxnSpPr>
        <p:spPr>
          <a:xfrm flipV="1">
            <a:off x="2277454" y="1499787"/>
            <a:ext cx="4593365" cy="55974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555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6F876-2D6A-4E58-D3DD-DAA21625D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78D22CF-F3CC-E21D-6E90-75671474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20B27A0-4A81-7BCA-9562-F6C3D1D1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ABG Schematic &amp; Simulation Approach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D29F939B-F3F5-DCDF-9301-E6FA24F50D6B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1" name="Picture 10" descr="Diagram of an electrical diagram&#10;&#10;AI-generated content may be incorrect.">
            <a:extLst>
              <a:ext uri="{FF2B5EF4-FFF2-40B4-BE49-F238E27FC236}">
                <a16:creationId xmlns:a16="http://schemas.microsoft.com/office/drawing/2014/main" id="{5C545334-9730-E7BD-92C0-73C32FAF0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942" y="976570"/>
            <a:ext cx="9622073" cy="511027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Picture 12" descr="A line drawing on a white background&#10;&#10;AI-generated content may be incorrect.">
            <a:extLst>
              <a:ext uri="{FF2B5EF4-FFF2-40B4-BE49-F238E27FC236}">
                <a16:creationId xmlns:a16="http://schemas.microsoft.com/office/drawing/2014/main" id="{63AC7AFA-5280-733E-1EA5-EAEEA025A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62" y="4163434"/>
            <a:ext cx="1988333" cy="1993328"/>
          </a:xfrm>
          <a:prstGeom prst="rect">
            <a:avLst/>
          </a:prstGeom>
        </p:spPr>
      </p:pic>
      <p:pic>
        <p:nvPicPr>
          <p:cNvPr id="17" name="Picture 16" descr="A grey square with white text&#10;&#10;AI-generated content may be incorrect.">
            <a:extLst>
              <a:ext uri="{FF2B5EF4-FFF2-40B4-BE49-F238E27FC236}">
                <a16:creationId xmlns:a16="http://schemas.microsoft.com/office/drawing/2014/main" id="{FE2A1BD5-5393-7CBF-D5AD-742DF20D21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99" y="976570"/>
            <a:ext cx="1880460" cy="27836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3C900F-406C-C9DB-EFB7-342056388A26}"/>
              </a:ext>
            </a:extLst>
          </p:cNvPr>
          <p:cNvSpPr txBox="1"/>
          <p:nvPr/>
        </p:nvSpPr>
        <p:spPr>
          <a:xfrm>
            <a:off x="168499" y="3760243"/>
            <a:ext cx="1880460" cy="369332"/>
          </a:xfrm>
          <a:prstGeom prst="rect">
            <a:avLst/>
          </a:prstGeom>
          <a:noFill/>
          <a:ln w="1270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Flow Field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696C01-CE8F-5ACE-5472-5DD7C8EAA9BD}"/>
              </a:ext>
            </a:extLst>
          </p:cNvPr>
          <p:cNvSpPr txBox="1"/>
          <p:nvPr/>
        </p:nvSpPr>
        <p:spPr>
          <a:xfrm>
            <a:off x="168499" y="6122295"/>
            <a:ext cx="1880460" cy="553998"/>
          </a:xfrm>
          <a:prstGeom prst="rect">
            <a:avLst/>
          </a:prstGeom>
          <a:noFill/>
          <a:ln w="1270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dirty="0"/>
              <a:t>Unfurling serpentine flow path to x-axis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B2829-84E0-FB70-E818-55E94845D6EF}"/>
              </a:ext>
            </a:extLst>
          </p:cNvPr>
          <p:cNvSpPr txBox="1"/>
          <p:nvPr/>
        </p:nvSpPr>
        <p:spPr>
          <a:xfrm>
            <a:off x="2131942" y="6138680"/>
            <a:ext cx="9622074" cy="369332"/>
          </a:xfrm>
          <a:prstGeom prst="rect">
            <a:avLst/>
          </a:prstGeom>
          <a:noFill/>
          <a:ln w="12700">
            <a:solidFill>
              <a:schemeClr val="dk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Schematic; x-axis is flow direction, y-axis small space between anode and cathode</a:t>
            </a:r>
          </a:p>
        </p:txBody>
      </p:sp>
    </p:spTree>
    <p:extLst>
      <p:ext uri="{BB962C8B-B14F-4D97-AF65-F5344CB8AC3E}">
        <p14:creationId xmlns:p14="http://schemas.microsoft.com/office/powerpoint/2010/main" val="13235565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43977-78AB-B255-5355-868E0F0D8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BC58CF8-C032-1E1F-D1A8-82A7C0ADE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4F23BA8-E01D-3013-0475-7451A5875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Explicit Time Steps for ABG Simulation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0B084661-1103-9D8B-5708-E6BB63FCAB05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12" name="Picture 11" descr="\documentclass{article}&#10;\usepackage{mathtools, empheq, xcolor}&#10;\pagestyle{empty}&#10;\begin{document}&#10;\begin{empheq}[box=\fcolorbox{blue}{white}]{equation*}&#10;\frac{\partial C_i}{\partial t} = &#10;- \underbrace{ \mathbf{u} \cdot \nabla C_i \vphantom{\frac{z_i D_i F}{RT}}}_\text{advection} &#10;+ \underbrace{D_i \nabla^2 C_i \vphantom{\frac{z_i D_j F}{RT}}}_\text{diffusion}&#10;+ \underbrace{\frac{z_i D_i F}{RT} \nabla \cdot \left(C_i \nabla \phi_L \right)}_\text{electromigration}&#10;\end{empheq}&#10;\end{document}" title="IguanaTex Bitmap Display">
            <a:extLst>
              <a:ext uri="{FF2B5EF4-FFF2-40B4-BE49-F238E27FC236}">
                <a16:creationId xmlns:a16="http://schemas.microsoft.com/office/drawing/2014/main" id="{7D473886-C040-143F-7E57-9535C78EA3A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99" y="1027906"/>
            <a:ext cx="8399462" cy="1608987"/>
          </a:xfrm>
          <a:prstGeom prst="rect">
            <a:avLst/>
          </a:prstGeom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87DA03-118F-F501-FDEE-4F2581AF30ED}"/>
                  </a:ext>
                </a:extLst>
              </p:cNvPr>
              <p:cNvSpPr txBox="1"/>
              <p:nvPr/>
            </p:nvSpPr>
            <p:spPr>
              <a:xfrm>
                <a:off x="338699" y="2826893"/>
                <a:ext cx="11370821" cy="268297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Plane Poiseuille flow</a:t>
                </a:r>
                <a:r>
                  <a:rPr lang="en-US" sz="2400" dirty="0"/>
                  <a:t> (analytical solution)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Nernst-Planck</a:t>
                </a:r>
                <a:r>
                  <a:rPr lang="en-US" sz="2400" dirty="0"/>
                  <a:t> equation for mass transport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Membrane</a:t>
                </a:r>
                <a:r>
                  <a:rPr lang="en-US" sz="2400" dirty="0"/>
                  <a:t> boundary condition: electromigration replaces H</a:t>
                </a:r>
                <a:r>
                  <a:rPr lang="en-US" sz="2400" baseline="30000" dirty="0"/>
                  <a:t>+</a:t>
                </a:r>
                <a:r>
                  <a:rPr lang="en-US" sz="2400" dirty="0"/>
                  <a:t> with Na</a:t>
                </a:r>
                <a:r>
                  <a:rPr lang="en-US" sz="2400" baseline="30000" dirty="0"/>
                  <a:t>+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Uniform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electric field</a:t>
                </a:r>
                <a:r>
                  <a:rPr lang="en-US" sz="2400" dirty="0"/>
                  <a:t> from anode to cathode, E</a:t>
                </a:r>
                <a:r>
                  <a:rPr lang="en-US" sz="2400" baseline="-25000" dirty="0"/>
                  <a:t>0</a:t>
                </a:r>
                <a:r>
                  <a:rPr lang="en-US" sz="2400" dirty="0"/>
                  <a:t> = </a:t>
                </a:r>
                <a:r>
                  <a:rPr lang="en-US" sz="2400" dirty="0" err="1"/>
                  <a:t>V</a:t>
                </a:r>
                <a:r>
                  <a:rPr lang="en-US" sz="2400" baseline="-25000" dirty="0" err="1"/>
                  <a:t>app</a:t>
                </a:r>
                <a:r>
                  <a:rPr lang="en-US" sz="2400" dirty="0"/>
                  <a:t> / L</a:t>
                </a:r>
                <a:r>
                  <a:rPr lang="en-US" sz="2400" baseline="-25000" dirty="0"/>
                  <a:t>y</a:t>
                </a:r>
                <a:endParaRPr lang="en-US" sz="2400" dirty="0"/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Explicit</a:t>
                </a:r>
                <a:r>
                  <a:rPr lang="en-US" sz="2400" dirty="0"/>
                  <a:t> step—advection, diffusion, electromigration operators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Electroneutrality</a:t>
                </a:r>
                <a:r>
                  <a:rPr lang="en-US" sz="2400" dirty="0"/>
                  <a:t> imposed; r =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ρ</a:t>
                </a:r>
                <a:r>
                  <a:rPr lang="en-US" sz="2400" baseline="30000" dirty="0"/>
                  <a:t>+</a:t>
                </a:r>
                <a:r>
                  <a:rPr lang="en-US" sz="2400" dirty="0"/>
                  <a:t> / </a:t>
                </a:r>
                <a:r>
                  <a:rPr lang="el-GR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ρ</a:t>
                </a:r>
                <a:r>
                  <a:rPr lang="en-US" sz="2400" baseline="30000" dirty="0"/>
                  <a:t>−</a:t>
                </a:r>
                <a:r>
                  <a:rPr lang="en-US" sz="2400" dirty="0"/>
                  <a:t>, f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rad>
                  </m:oMath>
                </a14:m>
                <a:r>
                  <a:rPr lang="en-US" sz="2400" dirty="0"/>
                  <a:t>, concentrations adjusted by r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b="1" dirty="0">
                    <a:solidFill>
                      <a:schemeClr val="accent1"/>
                    </a:solidFill>
                  </a:rPr>
                  <a:t>Chemical equilibria</a:t>
                </a:r>
                <a:r>
                  <a:rPr lang="en-US" sz="2400" dirty="0"/>
                  <a:t> solved—water and acetic acid dissociation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87DA03-118F-F501-FDEE-4F2581AF3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99" y="2826893"/>
                <a:ext cx="11370821" cy="2682979"/>
              </a:xfrm>
              <a:prstGeom prst="rect">
                <a:avLst/>
              </a:prstGeom>
              <a:blipFill>
                <a:blip r:embed="rId6"/>
                <a:stretch>
                  <a:fillRect l="-696" t="-1584" b="-4072"/>
                </a:stretch>
              </a:blipFill>
              <a:ln w="127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208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4F1B7-D25D-35E4-C332-176D654D2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DD852E2-A638-66CE-CAB5-D5E575AA0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519C3E3-58FA-D5C0-4A03-C6BDC2DAA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What is a Redox Flow Battery (RFB)?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E9CF6813-F99B-24F5-082D-7F241E39EA79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852D14-E4D0-E834-F283-2D2A32AE8566}"/>
              </a:ext>
            </a:extLst>
          </p:cNvPr>
          <p:cNvSpPr txBox="1"/>
          <p:nvPr/>
        </p:nvSpPr>
        <p:spPr>
          <a:xfrm>
            <a:off x="611050" y="1339098"/>
            <a:ext cx="74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E46177-1C1D-E498-5C39-392C1A1B7B7C}"/>
              </a:ext>
            </a:extLst>
          </p:cNvPr>
          <p:cNvSpPr txBox="1"/>
          <p:nvPr/>
        </p:nvSpPr>
        <p:spPr>
          <a:xfrm>
            <a:off x="559767" y="3697326"/>
            <a:ext cx="165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[HA] (mM)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4B556-DFFA-B367-B32D-5B2D46290B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3615" y="1256497"/>
            <a:ext cx="6993500" cy="484165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08655C-D0AA-B85C-5107-6B689EA9B421}"/>
              </a:ext>
            </a:extLst>
          </p:cNvPr>
          <p:cNvCxnSpPr>
            <a:cxnSpLocks/>
          </p:cNvCxnSpPr>
          <p:nvPr/>
        </p:nvCxnSpPr>
        <p:spPr>
          <a:xfrm flipV="1">
            <a:off x="8772043" y="1868765"/>
            <a:ext cx="0" cy="260292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284E42-7030-1153-EF6B-1C3DAE9AE57A}"/>
              </a:ext>
            </a:extLst>
          </p:cNvPr>
          <p:cNvCxnSpPr>
            <a:cxnSpLocks/>
          </p:cNvCxnSpPr>
          <p:nvPr/>
        </p:nvCxnSpPr>
        <p:spPr>
          <a:xfrm>
            <a:off x="8772043" y="4471686"/>
            <a:ext cx="2466886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52C6BDA-423B-5E23-A8F6-65AF79C7EBC9}"/>
              </a:ext>
            </a:extLst>
          </p:cNvPr>
          <p:cNvSpPr txBox="1"/>
          <p:nvPr/>
        </p:nvSpPr>
        <p:spPr>
          <a:xfrm>
            <a:off x="8398539" y="2070861"/>
            <a:ext cx="461665" cy="231748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algn="ctr"/>
            <a:r>
              <a:rPr lang="en-US" dirty="0"/>
              <a:t>Potential (V)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85B626-382C-DC63-AFC3-C150B1025C48}"/>
              </a:ext>
            </a:extLst>
          </p:cNvPr>
          <p:cNvSpPr txBox="1"/>
          <p:nvPr/>
        </p:nvSpPr>
        <p:spPr>
          <a:xfrm>
            <a:off x="8942958" y="4471686"/>
            <a:ext cx="2106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Charge Movement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ylinder 30">
                <a:extLst>
                  <a:ext uri="{FF2B5EF4-FFF2-40B4-BE49-F238E27FC236}">
                    <a16:creationId xmlns:a16="http://schemas.microsoft.com/office/drawing/2014/main" id="{8D307B78-1F98-7F05-8374-1B15F5EAE6B7}"/>
                  </a:ext>
                </a:extLst>
              </p:cNvPr>
              <p:cNvSpPr/>
              <p:nvPr/>
            </p:nvSpPr>
            <p:spPr>
              <a:xfrm>
                <a:off x="9054574" y="3341548"/>
                <a:ext cx="505230" cy="823237"/>
              </a:xfrm>
              <a:prstGeom prst="can">
                <a:avLst/>
              </a:prstGeom>
              <a:gradFill>
                <a:gsLst>
                  <a:gs pos="0">
                    <a:schemeClr val="bg1"/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neg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600" smtClean="0">
                              <a:solidFill>
                                <a:schemeClr val="tx1"/>
                              </a:solidFill>
                            </a:rPr>
                            <m:t>∘</m:t>
                          </m:r>
                        </m:sup>
                      </m:sSubSup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Cylinder 30">
                <a:extLst>
                  <a:ext uri="{FF2B5EF4-FFF2-40B4-BE49-F238E27FC236}">
                    <a16:creationId xmlns:a16="http://schemas.microsoft.com/office/drawing/2014/main" id="{8D307B78-1F98-7F05-8374-1B15F5EAE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4574" y="3341548"/>
                <a:ext cx="505230" cy="823237"/>
              </a:xfrm>
              <a:prstGeom prst="can">
                <a:avLst/>
              </a:prstGeom>
              <a:blipFill>
                <a:blip r:embed="rId5"/>
                <a:stretch>
                  <a:fillRect l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ylinder 33">
                <a:extLst>
                  <a:ext uri="{FF2B5EF4-FFF2-40B4-BE49-F238E27FC236}">
                    <a16:creationId xmlns:a16="http://schemas.microsoft.com/office/drawing/2014/main" id="{50A17A4E-D524-A9E7-1A77-1573C618B85F}"/>
                  </a:ext>
                </a:extLst>
              </p:cNvPr>
              <p:cNvSpPr/>
              <p:nvPr/>
            </p:nvSpPr>
            <p:spPr>
              <a:xfrm>
                <a:off x="10582722" y="2579899"/>
                <a:ext cx="505230" cy="823237"/>
              </a:xfrm>
              <a:prstGeom prst="can">
                <a:avLst/>
              </a:prstGeom>
              <a:gradFill>
                <a:gsLst>
                  <a:gs pos="0">
                    <a:schemeClr val="bg1"/>
                  </a:gs>
                  <a:gs pos="74000">
                    <a:srgbClr val="79E086"/>
                  </a:gs>
                  <a:gs pos="83000">
                    <a:srgbClr val="79E086"/>
                  </a:gs>
                  <a:gs pos="100000">
                    <a:srgbClr val="79E086"/>
                  </a:gs>
                </a:gsLst>
                <a:lin ang="540000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pos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sz="1400" smtClean="0">
                              <a:solidFill>
                                <a:schemeClr val="tx1"/>
                              </a:solidFill>
                            </a:rPr>
                            <m:t>∘</m:t>
                          </m:r>
                        </m:sup>
                      </m:sSubSup>
                    </m:oMath>
                  </m:oMathPara>
                </a14:m>
                <a:endParaRPr 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Cylinder 33">
                <a:extLst>
                  <a:ext uri="{FF2B5EF4-FFF2-40B4-BE49-F238E27FC236}">
                    <a16:creationId xmlns:a16="http://schemas.microsoft.com/office/drawing/2014/main" id="{50A17A4E-D524-A9E7-1A77-1573C618B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2722" y="2579899"/>
                <a:ext cx="505230" cy="823237"/>
              </a:xfrm>
              <a:prstGeom prst="can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Arrow: Right 35">
            <a:extLst>
              <a:ext uri="{FF2B5EF4-FFF2-40B4-BE49-F238E27FC236}">
                <a16:creationId xmlns:a16="http://schemas.microsoft.com/office/drawing/2014/main" id="{CE515D7B-A457-D55C-4F0F-37638D415516}"/>
              </a:ext>
            </a:extLst>
          </p:cNvPr>
          <p:cNvSpPr/>
          <p:nvPr/>
        </p:nvSpPr>
        <p:spPr>
          <a:xfrm rot="19333609">
            <a:off x="9512532" y="3236905"/>
            <a:ext cx="1162228" cy="2862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79AAA00-38C8-BFE6-75B0-EC2779EB206A}"/>
              </a:ext>
            </a:extLst>
          </p:cNvPr>
          <p:cNvSpPr txBox="1"/>
          <p:nvPr/>
        </p:nvSpPr>
        <p:spPr>
          <a:xfrm>
            <a:off x="8772043" y="5147964"/>
            <a:ext cx="2529771" cy="92333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Charge battery by moving charge “uphill” to higher potential.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BF838F-D373-B9D7-EBF3-71D0CA8272DE}"/>
              </a:ext>
            </a:extLst>
          </p:cNvPr>
          <p:cNvSpPr txBox="1"/>
          <p:nvPr/>
        </p:nvSpPr>
        <p:spPr>
          <a:xfrm>
            <a:off x="573614" y="6180752"/>
            <a:ext cx="6993502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>
            <a:solidFill>
              <a:schemeClr val="accent1">
                <a:shade val="1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Redox Flow Battery being charged.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AB8F6C-69C1-0B4C-7280-AF1F5C9C5EA2}"/>
              </a:ext>
            </a:extLst>
          </p:cNvPr>
          <p:cNvGrpSpPr/>
          <p:nvPr/>
        </p:nvGrpSpPr>
        <p:grpSpPr>
          <a:xfrm>
            <a:off x="10513606" y="82668"/>
            <a:ext cx="731520" cy="731520"/>
            <a:chOff x="2081526" y="36456"/>
            <a:chExt cx="2400349" cy="234475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FB4D8EA0-50DD-B100-3002-9B1021451994}"/>
                </a:ext>
              </a:extLst>
            </p:cNvPr>
            <p:cNvSpPr/>
            <p:nvPr/>
          </p:nvSpPr>
          <p:spPr>
            <a:xfrm>
              <a:off x="2081526" y="36456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FF0000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F8E7729B-A6B5-D93A-A754-AFE355F7F82C}"/>
                </a:ext>
              </a:extLst>
            </p:cNvPr>
            <p:cNvSpPr txBox="1"/>
            <p:nvPr/>
          </p:nvSpPr>
          <p:spPr>
            <a:xfrm>
              <a:off x="2195988" y="150918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 RFB Twin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FC16BC-53B6-C3B2-AE51-43F1AD3076EC}"/>
              </a:ext>
            </a:extLst>
          </p:cNvPr>
          <p:cNvGrpSpPr/>
          <p:nvPr/>
        </p:nvGrpSpPr>
        <p:grpSpPr>
          <a:xfrm>
            <a:off x="11358570" y="78438"/>
            <a:ext cx="731069" cy="728576"/>
            <a:chOff x="5539621" y="50810"/>
            <a:chExt cx="2400349" cy="2344759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811AC74-CEBA-8B3A-FA85-9D92EC970294}"/>
                </a:ext>
              </a:extLst>
            </p:cNvPr>
            <p:cNvSpPr/>
            <p:nvPr/>
          </p:nvSpPr>
          <p:spPr>
            <a:xfrm>
              <a:off x="5539621" y="50810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FF000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3" name="Rectangle: Rounded Corners 4">
              <a:extLst>
                <a:ext uri="{FF2B5EF4-FFF2-40B4-BE49-F238E27FC236}">
                  <a16:creationId xmlns:a16="http://schemas.microsoft.com/office/drawing/2014/main" id="{6AFA2749-D127-FA79-4F2E-A08EFD9E3224}"/>
                </a:ext>
              </a:extLst>
            </p:cNvPr>
            <p:cNvSpPr txBox="1"/>
            <p:nvPr/>
          </p:nvSpPr>
          <p:spPr>
            <a:xfrm>
              <a:off x="5654083" y="165272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 SOC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2274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7B660-06DF-294F-01B8-9D97BE3ED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0C4E0BC-C4D4-E6B3-D5A0-385A15649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9D9ED8A-0674-4681-A372-B35F61598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Acid-Base Generator Simulation Results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49865703-BFB6-DE22-E188-550DEA2E90C9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4B1B36-40A1-B386-266B-4A348EA8A0AF}"/>
              </a:ext>
            </a:extLst>
          </p:cNvPr>
          <p:cNvSpPr txBox="1"/>
          <p:nvPr/>
        </p:nvSpPr>
        <p:spPr>
          <a:xfrm>
            <a:off x="8330152" y="1067662"/>
            <a:ext cx="3409704" cy="397031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/>
              <a:t>Simulation </a:t>
            </a:r>
            <a:r>
              <a:rPr lang="en-US" b="1" dirty="0">
                <a:solidFill>
                  <a:schemeClr val="accent1"/>
                </a:solidFill>
              </a:rPr>
              <a:t>validates</a:t>
            </a:r>
            <a:r>
              <a:rPr lang="en-US" dirty="0"/>
              <a:t> Dawei’s engineering design</a:t>
            </a:r>
          </a:p>
          <a:p>
            <a:pPr marL="173038" indent="-17303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High H</a:t>
            </a:r>
            <a:r>
              <a:rPr lang="en-US" b="1" baseline="30000" dirty="0">
                <a:solidFill>
                  <a:schemeClr val="accent1"/>
                </a:solidFill>
              </a:rPr>
              <a:t>+</a:t>
            </a:r>
            <a:r>
              <a:rPr lang="en-US" b="1" dirty="0">
                <a:solidFill>
                  <a:schemeClr val="accent1"/>
                </a:solidFill>
              </a:rPr>
              <a:t> concentration</a:t>
            </a:r>
            <a:r>
              <a:rPr lang="en-US" dirty="0"/>
              <a:t> at top would indicate crossover…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/>
              <a:t>There is </a:t>
            </a:r>
            <a:r>
              <a:rPr lang="en-US" b="1" dirty="0">
                <a:solidFill>
                  <a:schemeClr val="accent1"/>
                </a:solidFill>
              </a:rPr>
              <a:t>negligible crossover</a:t>
            </a:r>
            <a:r>
              <a:rPr lang="en-US" dirty="0"/>
              <a:t> attributable to mass transport as described by Nernst-Planck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/>
              <a:t>Experimental findings of low crossover; hypothesis – due to </a:t>
            </a:r>
            <a:r>
              <a:rPr lang="en-US" b="1" dirty="0">
                <a:solidFill>
                  <a:schemeClr val="accent1"/>
                </a:solidFill>
              </a:rPr>
              <a:t>membrane</a:t>
            </a:r>
            <a:r>
              <a:rPr lang="en-US" dirty="0"/>
              <a:t> effects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/>
              <a:t>Tractable with appropriate </a:t>
            </a:r>
            <a:r>
              <a:rPr lang="en-US" b="1" dirty="0">
                <a:solidFill>
                  <a:schemeClr val="accent1"/>
                </a:solidFill>
              </a:rPr>
              <a:t>modeling assumptions</a:t>
            </a:r>
          </a:p>
          <a:p>
            <a:pPr marL="173038" indent="-173038">
              <a:buFont typeface="Arial" panose="020B0604020202020204" pitchFamily="34" charset="0"/>
              <a:buChar char="•"/>
            </a:pPr>
            <a:r>
              <a:rPr lang="en-US" dirty="0"/>
              <a:t>Difficult to get this level of </a:t>
            </a:r>
            <a:r>
              <a:rPr lang="en-US" b="1" dirty="0">
                <a:solidFill>
                  <a:schemeClr val="accent1"/>
                </a:solidFill>
              </a:rPr>
              <a:t>intuition</a:t>
            </a:r>
            <a:r>
              <a:rPr lang="en-US" dirty="0"/>
              <a:t> from experiments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37DBDB-CA07-9B29-F83A-52B27707C3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51" y="935192"/>
            <a:ext cx="7917885" cy="1805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6E333D-74BD-175B-EA57-C96A4C7928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50" y="2773913"/>
            <a:ext cx="8195657" cy="18112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02D15F-76D1-1226-F2DC-BFD871ED2877}"/>
              </a:ext>
            </a:extLst>
          </p:cNvPr>
          <p:cNvSpPr txBox="1"/>
          <p:nvPr/>
        </p:nvSpPr>
        <p:spPr>
          <a:xfrm>
            <a:off x="164670" y="929292"/>
            <a:ext cx="74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67C10D-4826-0D4F-252A-827D3EB36A73}"/>
              </a:ext>
            </a:extLst>
          </p:cNvPr>
          <p:cNvSpPr txBox="1"/>
          <p:nvPr/>
        </p:nvSpPr>
        <p:spPr>
          <a:xfrm>
            <a:off x="164670" y="2754695"/>
            <a:ext cx="165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[H</a:t>
            </a:r>
            <a:r>
              <a:rPr lang="en-US" sz="2400" baseline="30000" dirty="0">
                <a:solidFill>
                  <a:schemeClr val="bg1"/>
                </a:solidFill>
              </a:rPr>
              <a:t>+</a:t>
            </a:r>
            <a:r>
              <a:rPr lang="en-US" sz="2400" dirty="0">
                <a:solidFill>
                  <a:schemeClr val="bg1"/>
                </a:solidFill>
              </a:rPr>
              <a:t>] (mM)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9CEF4-E173-32E7-DDA2-8E03BBD648A0}"/>
              </a:ext>
            </a:extLst>
          </p:cNvPr>
          <p:cNvSpPr txBox="1"/>
          <p:nvPr/>
        </p:nvSpPr>
        <p:spPr>
          <a:xfrm>
            <a:off x="92450" y="6447738"/>
            <a:ext cx="8619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Electrochemical Acid-Base Generators for Decoupled Carbon Management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833F1A-6728-158D-71F5-A4BB11AC87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50" y="4598842"/>
            <a:ext cx="8123438" cy="18352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518F9D-F099-FD82-B47F-AFB3370D81C1}"/>
              </a:ext>
            </a:extLst>
          </p:cNvPr>
          <p:cNvSpPr txBox="1"/>
          <p:nvPr/>
        </p:nvSpPr>
        <p:spPr>
          <a:xfrm>
            <a:off x="164670" y="4619300"/>
            <a:ext cx="165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[Na</a:t>
            </a:r>
            <a:r>
              <a:rPr lang="en-US" sz="2400" baseline="30000" dirty="0">
                <a:solidFill>
                  <a:schemeClr val="bg1"/>
                </a:solidFill>
              </a:rPr>
              <a:t>+</a:t>
            </a:r>
            <a:r>
              <a:rPr lang="en-US" sz="2400" dirty="0">
                <a:solidFill>
                  <a:schemeClr val="bg1"/>
                </a:solidFill>
              </a:rPr>
              <a:t>] (mM)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0412E88-F4CE-6FC1-8EC7-DA82F7A37395}"/>
              </a:ext>
            </a:extLst>
          </p:cNvPr>
          <p:cNvSpPr/>
          <p:nvPr/>
        </p:nvSpPr>
        <p:spPr>
          <a:xfrm>
            <a:off x="2755713" y="1243082"/>
            <a:ext cx="2472267" cy="5995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NaA flows to right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CA6FE9D-A674-051D-BA33-6D7496389E81}"/>
              </a:ext>
            </a:extLst>
          </p:cNvPr>
          <p:cNvSpPr/>
          <p:nvPr/>
        </p:nvSpPr>
        <p:spPr>
          <a:xfrm rot="16200000">
            <a:off x="2571179" y="5130292"/>
            <a:ext cx="1381726" cy="50644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Electric Field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94BFA5E4-EE1B-00E6-A6A8-37459B790119}"/>
              </a:ext>
            </a:extLst>
          </p:cNvPr>
          <p:cNvSpPr/>
          <p:nvPr/>
        </p:nvSpPr>
        <p:spPr>
          <a:xfrm rot="16200000">
            <a:off x="3170715" y="5130292"/>
            <a:ext cx="1381726" cy="50644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</a:t>
            </a:r>
            <a:r>
              <a:rPr lang="en-US" sz="16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A3C02B9-BF27-3910-7F50-72FAA3550D11}"/>
              </a:ext>
            </a:extLst>
          </p:cNvPr>
          <p:cNvSpPr/>
          <p:nvPr/>
        </p:nvSpPr>
        <p:spPr>
          <a:xfrm rot="16200000">
            <a:off x="2566851" y="3320524"/>
            <a:ext cx="1395009" cy="43070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Electric Field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F11174C8-0990-9EBC-E181-CE5FB2C95BAE}"/>
              </a:ext>
            </a:extLst>
          </p:cNvPr>
          <p:cNvSpPr/>
          <p:nvPr/>
        </p:nvSpPr>
        <p:spPr>
          <a:xfrm rot="16200000">
            <a:off x="3166386" y="3320524"/>
            <a:ext cx="1395009" cy="430699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Negligible H</a:t>
            </a:r>
            <a:r>
              <a:rPr lang="en-US" sz="16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CCF2039-D501-421F-2103-F17C8A81F80A}"/>
              </a:ext>
            </a:extLst>
          </p:cNvPr>
          <p:cNvSpPr/>
          <p:nvPr/>
        </p:nvSpPr>
        <p:spPr>
          <a:xfrm rot="16200000">
            <a:off x="5366134" y="3881085"/>
            <a:ext cx="570849" cy="38762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</a:t>
            </a:r>
            <a:r>
              <a:rPr lang="en-US" sz="16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1C2D582-70CD-2AB2-3CD9-D6C979589EBA}"/>
              </a:ext>
            </a:extLst>
          </p:cNvPr>
          <p:cNvSpPr/>
          <p:nvPr/>
        </p:nvSpPr>
        <p:spPr>
          <a:xfrm rot="16200000">
            <a:off x="1104014" y="3881085"/>
            <a:ext cx="570849" cy="38762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</a:t>
            </a:r>
            <a:r>
              <a:rPr lang="en-US" sz="1600" baseline="30000" dirty="0">
                <a:solidFill>
                  <a:schemeClr val="tx1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42517279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DEBCE-2A65-92CB-5557-455FF63E3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1D87-2340-1C8F-2C28-7237BD3620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Thermodynamic Analysis of a</a:t>
            </a:r>
            <a:br>
              <a:rPr lang="en-US" dirty="0"/>
            </a:br>
            <a:r>
              <a:rPr lang="en-US" dirty="0"/>
              <a:t>Quinone Carbon Capture System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E2CEF8-EDF0-20A0-C54F-327377D6CD00}"/>
              </a:ext>
            </a:extLst>
          </p:cNvPr>
          <p:cNvGrpSpPr/>
          <p:nvPr/>
        </p:nvGrpSpPr>
        <p:grpSpPr>
          <a:xfrm>
            <a:off x="11338684" y="78438"/>
            <a:ext cx="731069" cy="728576"/>
            <a:chOff x="5532502" y="2648296"/>
            <a:chExt cx="2400349" cy="234475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DBF7792-4C21-CFC0-5980-AF6BC5887130}"/>
                </a:ext>
              </a:extLst>
            </p:cNvPr>
            <p:cNvSpPr/>
            <p:nvPr/>
          </p:nvSpPr>
          <p:spPr>
            <a:xfrm>
              <a:off x="5532502" y="2648296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00B05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84176CB4-1B3F-62BD-A49F-E5C008E2E937}"/>
                </a:ext>
              </a:extLst>
            </p:cNvPr>
            <p:cNvSpPr txBox="1"/>
            <p:nvPr/>
          </p:nvSpPr>
          <p:spPr>
            <a:xfrm>
              <a:off x="5646964" y="2762758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 QCC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8946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A307E-DF70-EFD5-82AD-EEC841E40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A75D47-2E7D-2077-ADE1-8AE5256597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E45C267-7C50-B39B-AA67-0BA4AE404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Thermodynamic System of Equations (9)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7F5AD268-FF59-4858-1A72-7BA0595B4988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2" name="Picture 31" descr="\documentclass{article}&#10;\usepackage{mathtools, empheq, xcolor}&#10;\usepackage[version=4]{mhchem}&#10;\newcommand{\Kadd}{K_{\text{AQ-adduct}}}&#10;\newcommand{\Kpro}{K_{\text{protonation}}}&#10;\pagestyle{empty}&#10;\begin{document}&#10;\begin{empheq}[box=\fcolorbox{blue}{white}]{align*}&#10;\ce{AQ^{2-} + 2 CO2\,(aq) &amp;&lt;=&gt; AQ(CO2)_2^{2-}} &amp;&#10;\Kadd &amp;= \frac{\ce{[AQ(CO2)_2^{2-}]}}{\ce{[AQ^{2-}][CO2\,(aq)]^2}}&#10;% \\&#10;%\ce{AQ^{2-} + 2H^+ &amp;&lt;=&gt; AQH2} &amp;&#10;%\Kpro &amp;= \frac{\ce{[AQH2]}}{\ce{[AQ^{2-}][H^+]^2}}&#10;\end{empheq}&#10;\end{document}" title="IguanaTex Bitmap Display">
            <a:extLst>
              <a:ext uri="{FF2B5EF4-FFF2-40B4-BE49-F238E27FC236}">
                <a16:creationId xmlns:a16="http://schemas.microsoft.com/office/drawing/2014/main" id="{BA44F606-32CA-C9AB-5D75-993AF7A4E2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2" y="1027908"/>
            <a:ext cx="9138987" cy="919826"/>
          </a:xfrm>
          <a:prstGeom prst="rect">
            <a:avLst/>
          </a:prstGeom>
          <a:ln>
            <a:noFill/>
          </a:ln>
        </p:spPr>
      </p:pic>
      <p:pic>
        <p:nvPicPr>
          <p:cNvPr id="30" name="Picture 29" descr="\documentclass{article}&#10;\usepackage{mathtools, empheq, xcolor}&#10;\usepackage[version=4]{mhchem}&#10;\newcommand{\Kax}[1]{K_{\text{a#1}}}&#10;\pagestyle{empty}&#10;\begin{document}&#10;\begin{empheq}[box=\fcolorbox{blue}{white}]{align*}&#10;\ce{AQH2 &amp;&lt;=&gt; AQH^- + H^+} &amp; &#10;\Kax1 &amp;= \frac{\ce{[AQH^-][H^+]}}{\ce{[AQH2]}} \\&#10;\ce{AQH^- &amp;&lt;=&gt; AQ^{2-} + H^+} &amp; &#10;\Kax2 &amp;= \frac{\ce{[AQ^{2-}][H^+]}}{\ce{[AQH^-]}}&#10;\end{empheq}&#10;\end{document}&#10;" title="IguanaTex Bitmap Display">
            <a:extLst>
              <a:ext uri="{FF2B5EF4-FFF2-40B4-BE49-F238E27FC236}">
                <a16:creationId xmlns:a16="http://schemas.microsoft.com/office/drawing/2014/main" id="{7D74DE0C-B5D8-53EB-486F-C6DEFBF5807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1" y="1988366"/>
            <a:ext cx="6001682" cy="1465894"/>
          </a:xfrm>
          <a:prstGeom prst="rect">
            <a:avLst/>
          </a:prstGeom>
          <a:ln>
            <a:noFill/>
          </a:ln>
        </p:spPr>
      </p:pic>
      <p:pic>
        <p:nvPicPr>
          <p:cNvPr id="33" name="Picture 32" descr="\documentclass{article}&#10;\usepackage{mathtools, empheq, xcolor}&#10;\usepackage[version=4]{mhchem}&#10;\newcommand{\K}[1]{K_{\text{#1}}}&#10;\pagestyle{empty}&#10;\begin{document}&#10;\begin{empheq}[box=\fcolorbox{blue}{white}]{align*}&#10;\ce{CO2\,(aq) + H2O &amp;&lt;=&gt; HCO3^- + H^+} &amp;&#10;\K4 &amp;= \frac{\ce{[HCO3^-][H^+]}}{\ce{[CO2\,(aq)]}} \\&#10;\ce{HCO3^- &amp;&lt;=&gt; CO3^{2-} + H^+} &amp;&#10;\K5 &amp;= \frac{\ce{[CO3^{2-}][H^+]}}{\ce{[HCO3^-]}}&#10;\end{empheq}&#10;\end{document}&#10;" title="IguanaTex Bitmap Display">
            <a:extLst>
              <a:ext uri="{FF2B5EF4-FFF2-40B4-BE49-F238E27FC236}">
                <a16:creationId xmlns:a16="http://schemas.microsoft.com/office/drawing/2014/main" id="{19DD4C80-637B-AA74-4C91-8DB9BA63E6D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1" y="3527984"/>
            <a:ext cx="6486794" cy="1406092"/>
          </a:xfrm>
          <a:prstGeom prst="rect">
            <a:avLst/>
          </a:prstGeom>
          <a:ln>
            <a:noFill/>
          </a:ln>
        </p:spPr>
      </p:pic>
      <p:pic>
        <p:nvPicPr>
          <p:cNvPr id="37" name="Picture 36" descr="\documentclass{article}&#10;\usepackage{mathtools, empheq, xcolor}&#10;\usepackage[version=4]{mhchem}&#10;\newcommand{\Kw}{K_{\text{w}}}&#10;\pagestyle{empty}&#10;\begin{document}&#10;\begin{empheq}[box=\fcolorbox{blue}{white}]&#10;%{align*}&#10;%\ce{H2O &amp;&lt;=&gt; H^+ + OH^-} &amp; &#10;%\Kw &amp;= \ce{[H^+][OH^-]}&#10;%{align*}&#10;{equation*}&#10;\ce{H2O &lt;=&gt; H^+ + OH^-} \quad&#10;\Kw = \ce{[H^+][OH^-]}&#10;\end{empheq}&#10;\end{document}" title="IguanaTex Bitmap Display">
            <a:extLst>
              <a:ext uri="{FF2B5EF4-FFF2-40B4-BE49-F238E27FC236}">
                <a16:creationId xmlns:a16="http://schemas.microsoft.com/office/drawing/2014/main" id="{ECA9EDD6-465B-0DAD-2E01-1133F671CC4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1" y="5020655"/>
            <a:ext cx="4750605" cy="460431"/>
          </a:xfrm>
          <a:prstGeom prst="rect">
            <a:avLst/>
          </a:prstGeom>
          <a:ln>
            <a:noFill/>
          </a:ln>
        </p:spPr>
      </p:pic>
      <p:pic>
        <p:nvPicPr>
          <p:cNvPr id="35" name="Picture 34" descr="\documentclass{article}&#10;\usepackage{mathtools, empheq, xcolor}&#10;\usepackage[version=4]{mhchem}&#10;\newcommand{\pcoo}{p_{\ce{CO2}}}&#10;\newcommand{\Chenry}{C_{\text{Henry}}}&#10;\pagestyle{empty}&#10;\begin{document}&#10;\begin{empheq}[box=\fcolorbox{blue}{white}]{equation*}&#10;\ce{[CO2\,(aq)] = \Chenry \cdot \pcoo}&#10;\end{empheq}&#10;\end{document}" title="IguanaTex Bitmap Display">
            <a:extLst>
              <a:ext uri="{FF2B5EF4-FFF2-40B4-BE49-F238E27FC236}">
                <a16:creationId xmlns:a16="http://schemas.microsoft.com/office/drawing/2014/main" id="{DBE98FD0-B101-6C74-3311-F8AC3A2857B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10" y="5020655"/>
            <a:ext cx="3107526" cy="438872"/>
          </a:xfrm>
          <a:prstGeom prst="rect">
            <a:avLst/>
          </a:prstGeom>
          <a:ln>
            <a:noFill/>
          </a:ln>
        </p:spPr>
      </p:pic>
      <p:pic>
        <p:nvPicPr>
          <p:cNvPr id="39" name="Picture 38" descr="\documentclass{article}&#10;\usepackage{mathtools, empheq, xcolor}&#10;\usepackage[version=4]{mhchem}&#10;\pagestyle{empty}&#10;\begin{document}&#10;\begin{empheq}[box=\fcolorbox{blue}{white}]{equation*}&#10;\ce{[AQ^2-] + [AQ(CO2)_2^{2-}] + [AQH^-] + [AQH2] = $C_T$}&#10;\end{empheq}&#10;\end{document}" title="IguanaTex Bitmap Display">
            <a:extLst>
              <a:ext uri="{FF2B5EF4-FFF2-40B4-BE49-F238E27FC236}">
                <a16:creationId xmlns:a16="http://schemas.microsoft.com/office/drawing/2014/main" id="{179EC34C-9827-AED6-1AC6-AFB3C10DC3E2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31" y="6179097"/>
            <a:ext cx="6931771" cy="546577"/>
          </a:xfrm>
          <a:prstGeom prst="rect">
            <a:avLst/>
          </a:prstGeom>
          <a:ln>
            <a:noFill/>
          </a:ln>
        </p:spPr>
      </p:pic>
      <p:pic>
        <p:nvPicPr>
          <p:cNvPr id="40" name="Picture 39" descr="\documentclass{article}&#10;\usepackage{mathtools, empheq, xcolor}&#10;\usepackage[version=4]{mhchem}&#10;\pagestyle{empty}&#10;\begin{document}&#10;%\begin{empheq}[box=\fcolorbox{blue}{white}]&#10;\begin{empheq}{equation*}&#10;\resizebox{420pt}{!}&#10;{\ce{[M^+] + [H^+] = 2[AQ^{2-}] + 2[AQ(CO2)_2^{2-}] + [AQH^-] + 2[CO3^{2-}] + [HCO3^-] + [OH^-]}}&#10;\end{empheq}&#10;\end{document}" title="IguanaTex Bitmap Display">
            <a:extLst>
              <a:ext uri="{FF2B5EF4-FFF2-40B4-BE49-F238E27FC236}">
                <a16:creationId xmlns:a16="http://schemas.microsoft.com/office/drawing/2014/main" id="{4E0AA4BA-7DA2-6D0B-D9A8-55B5DAEF3CB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1" y="5667248"/>
            <a:ext cx="10529811" cy="325688"/>
          </a:xfrm>
          <a:prstGeom prst="rect">
            <a:avLst/>
          </a:prstGeom>
          <a:ln>
            <a:noFill/>
          </a:ln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81F6BAD-0317-DB2F-9692-327B41B4D8E4}"/>
              </a:ext>
            </a:extLst>
          </p:cNvPr>
          <p:cNvSpPr/>
          <p:nvPr/>
        </p:nvSpPr>
        <p:spPr>
          <a:xfrm>
            <a:off x="265031" y="5581520"/>
            <a:ext cx="10707769" cy="498590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32312-C4A0-6E3B-1AC7-F01154EDB14F}"/>
              </a:ext>
            </a:extLst>
          </p:cNvPr>
          <p:cNvSpPr txBox="1"/>
          <p:nvPr/>
        </p:nvSpPr>
        <p:spPr>
          <a:xfrm>
            <a:off x="7196802" y="2023099"/>
            <a:ext cx="4238855" cy="28623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3000" b="1" u="sng" dirty="0">
                <a:solidFill>
                  <a:srgbClr val="7030A0"/>
                </a:solidFill>
              </a:rPr>
              <a:t>Kiana’s Problem:</a:t>
            </a:r>
            <a:endParaRPr lang="en-US" sz="3000" b="1" u="sng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Chemical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chemeClr val="accent1"/>
                </a:solidFill>
              </a:rPr>
              <a:t>equilibria</a:t>
            </a:r>
            <a:r>
              <a:rPr lang="en-US" sz="3000" dirty="0"/>
              <a:t> (7)</a:t>
            </a:r>
            <a:endParaRPr lang="en-US" sz="3000" b="1" dirty="0"/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1"/>
                </a:solidFill>
              </a:rPr>
              <a:t>Electroneutrality</a:t>
            </a:r>
            <a:endParaRPr lang="en-US" sz="3000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000" dirty="0"/>
              <a:t>Quinone</a:t>
            </a:r>
            <a:r>
              <a:rPr lang="en-US" sz="3000" b="1" dirty="0"/>
              <a:t> </a:t>
            </a:r>
            <a:r>
              <a:rPr lang="en-US" sz="3000" b="1" dirty="0">
                <a:solidFill>
                  <a:schemeClr val="accent1"/>
                </a:solidFill>
              </a:rPr>
              <a:t>conservation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rgbClr val="7030A0"/>
                </a:solidFill>
              </a:rPr>
              <a:t>Problem:</a:t>
            </a:r>
            <a:r>
              <a:rPr lang="en-US" sz="3000" b="1" dirty="0">
                <a:solidFill>
                  <a:schemeClr val="accent1"/>
                </a:solidFill>
              </a:rPr>
              <a:t> </a:t>
            </a:r>
            <a:r>
              <a:rPr lang="en-US" sz="3000" dirty="0"/>
              <a:t>optimization in scipy doesn’t work!</a:t>
            </a:r>
            <a:endParaRPr lang="en-US" sz="3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5399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C96DA-A24A-8715-A14F-F662C8CC2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45F5BE-0DC2-C1F8-C08D-75AA4E9FB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464272B-E481-7989-FB8E-67B1A92C3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Strategy for Optimization Problems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969E16D5-C801-9792-9048-713ABF8B8333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8">
                <a:extLst>
                  <a:ext uri="{FF2B5EF4-FFF2-40B4-BE49-F238E27FC236}">
                    <a16:creationId xmlns:a16="http://schemas.microsoft.com/office/drawing/2014/main" id="{5E026082-4DA6-F48B-9238-D18C09C64F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974" y="1136575"/>
                <a:ext cx="10515600" cy="5476574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Eliminate</a:t>
                </a:r>
                <a:r>
                  <a:rPr lang="en-US" sz="3200" dirty="0"/>
                  <a:t> variables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Nondimensionalize</a:t>
                </a:r>
                <a:r>
                  <a:rPr lang="en-US" sz="3200" dirty="0"/>
                  <a:t> physical quantities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Rescale</a:t>
                </a:r>
                <a:r>
                  <a:rPr lang="en-US" sz="3200" dirty="0"/>
                  <a:t> variables to mean near zero, variance near one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Map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constrained</a:t>
                </a:r>
                <a:r>
                  <a:rPr lang="en-US" sz="3200" dirty="0"/>
                  <a:t> variables to the real line: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dirty="0"/>
                  <a:t>E.g. if x &gt; 0, use ln(x)</a:t>
                </a:r>
              </a:p>
              <a:p>
                <a:pPr lvl="1">
                  <a:buClr>
                    <a:schemeClr val="tx1"/>
                  </a:buClr>
                </a:pPr>
                <a:r>
                  <a:rPr lang="en-US" dirty="0"/>
                  <a:t>E.g. if x in (0, 1), use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logit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2-norm</a:t>
                </a:r>
                <a:r>
                  <a:rPr lang="en-US" sz="3200" dirty="0"/>
                  <a:t> composite error function, e.g.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sz="32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 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sz="3200" b="0" i="1" baseline="-25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3200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Use a neutral initial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guess</a:t>
                </a:r>
              </a:p>
            </p:txBody>
          </p:sp>
        </mc:Choice>
        <mc:Fallback xmlns="">
          <p:sp>
            <p:nvSpPr>
              <p:cNvPr id="6" name="Content Placeholder 8">
                <a:extLst>
                  <a:ext uri="{FF2B5EF4-FFF2-40B4-BE49-F238E27FC236}">
                    <a16:creationId xmlns:a16="http://schemas.microsoft.com/office/drawing/2014/main" id="{5E026082-4DA6-F48B-9238-D18C09C64F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974" y="1136575"/>
                <a:ext cx="10515600" cy="5476574"/>
              </a:xfrm>
              <a:blipFill>
                <a:blip r:embed="rId3"/>
                <a:stretch>
                  <a:fillRect l="-1333" t="-2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385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A5ADD-7183-EE1A-46A5-25287B017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C996080-748C-F92E-B743-5D60F475C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0E2DF80-DACF-A6EF-C8AC-C0B5E330B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/>
              <a:t>Eliminating Variables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8B584B12-7F1C-9930-DE9D-15BE15F74891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8">
                <a:extLst>
                  <a:ext uri="{FF2B5EF4-FFF2-40B4-BE49-F238E27FC236}">
                    <a16:creationId xmlns:a16="http://schemas.microsoft.com/office/drawing/2014/main" id="{80C43548-5AB2-CF66-F905-016A99A287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1974" y="1136575"/>
                <a:ext cx="10515600" cy="5476574"/>
              </a:xfrm>
            </p:spPr>
            <p:txBody>
              <a:bodyPr>
                <a:no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Operating</a:t>
                </a:r>
                <a:r>
                  <a:rPr lang="en-US" sz="3200" dirty="0"/>
                  <a:t> conditions: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Inorganic</a:t>
                </a:r>
                <a:r>
                  <a:rPr lang="en-US" sz="3200" dirty="0"/>
                  <a:t> concentrations: M</a:t>
                </a:r>
                <a:r>
                  <a:rPr lang="en-US" sz="3200" baseline="30000" dirty="0"/>
                  <a:t>+</a:t>
                </a:r>
                <a:r>
                  <a:rPr lang="en-US" sz="3200" dirty="0"/>
                  <a:t>, H</a:t>
                </a:r>
                <a:r>
                  <a:rPr lang="en-US" sz="3200" baseline="30000" dirty="0"/>
                  <a:t>+</a:t>
                </a:r>
                <a:r>
                  <a:rPr lang="en-US" sz="3200" dirty="0"/>
                  <a:t>, OH</a:t>
                </a:r>
                <a:r>
                  <a:rPr lang="en-US" sz="3200" baseline="30000" dirty="0"/>
                  <a:t>-</a:t>
                </a:r>
                <a:r>
                  <a:rPr lang="en-US" sz="3200" dirty="0"/>
                  <a:t>, CO</a:t>
                </a:r>
                <a:r>
                  <a:rPr lang="en-US" sz="3200" baseline="-25000" dirty="0"/>
                  <a:t>2</a:t>
                </a:r>
                <a:r>
                  <a:rPr lang="en-US" sz="3200" dirty="0"/>
                  <a:t> (aq),  HCO</a:t>
                </a:r>
                <a:r>
                  <a:rPr lang="en-US" sz="3200" baseline="-25000" dirty="0"/>
                  <a:t>3</a:t>
                </a:r>
                <a:r>
                  <a:rPr lang="en-US" sz="3200" baseline="30000" dirty="0"/>
                  <a:t>-</a:t>
                </a:r>
                <a:r>
                  <a:rPr lang="en-US" sz="3200" dirty="0"/>
                  <a:t>, CO</a:t>
                </a:r>
                <a:r>
                  <a:rPr lang="en-US" sz="3200" baseline="-25000" dirty="0"/>
                  <a:t>3</a:t>
                </a:r>
                <a:r>
                  <a:rPr lang="en-US" sz="3200" baseline="30000" dirty="0"/>
                  <a:t>2-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Organic</a:t>
                </a:r>
                <a:r>
                  <a:rPr lang="en-US" sz="3200" dirty="0"/>
                  <a:t> concentrations: AQH</a:t>
                </a:r>
                <a:r>
                  <a:rPr lang="en-US" sz="3200" baseline="-25000" dirty="0"/>
                  <a:t>2</a:t>
                </a:r>
                <a:r>
                  <a:rPr lang="en-US" sz="3200" dirty="0"/>
                  <a:t>, AQH</a:t>
                </a:r>
                <a:r>
                  <a:rPr lang="en-US" sz="3200" baseline="30000" dirty="0"/>
                  <a:t>-</a:t>
                </a:r>
                <a:r>
                  <a:rPr lang="en-US" sz="3200" dirty="0"/>
                  <a:t>, AQH</a:t>
                </a:r>
                <a:r>
                  <a:rPr lang="en-US" sz="3200" baseline="30000" dirty="0"/>
                  <a:t>2-</a:t>
                </a:r>
                <a:r>
                  <a:rPr lang="en-US" sz="3200" dirty="0"/>
                  <a:t>, AQH(CO</a:t>
                </a:r>
                <a:r>
                  <a:rPr lang="en-US" sz="3200" baseline="-25000" dirty="0"/>
                  <a:t>2</a:t>
                </a:r>
                <a:r>
                  <a:rPr lang="en-US" sz="3200" dirty="0"/>
                  <a:t>)</a:t>
                </a:r>
                <a:r>
                  <a:rPr lang="en-US" sz="3200" baseline="-25000" dirty="0"/>
                  <a:t>2</a:t>
                </a:r>
                <a:endParaRPr lang="en-US" sz="3200" dirty="0"/>
              </a:p>
              <a:p>
                <a:pPr>
                  <a:buClr>
                    <a:schemeClr val="tx1"/>
                  </a:buClr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Solve </a:t>
                </a:r>
                <a:r>
                  <a:rPr lang="en-US" sz="3200" dirty="0"/>
                  <a:t>inorganic concentrations in terms of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[H</a:t>
                </a:r>
                <a:r>
                  <a:rPr lang="en-US" sz="3200" b="1" baseline="30000" dirty="0">
                    <a:solidFill>
                      <a:schemeClr val="accent1"/>
                    </a:solidFill>
                  </a:rPr>
                  <a:t>+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]</a:t>
                </a:r>
                <a:r>
                  <a:rPr lang="en-US" sz="3200" dirty="0"/>
                  <a:t>:</a:t>
                </a:r>
              </a:p>
              <a:p>
                <a:pPr>
                  <a:buClr>
                    <a:schemeClr val="tx1"/>
                  </a:buClr>
                </a:pPr>
                <a:endParaRPr lang="en-US" sz="4800" dirty="0"/>
              </a:p>
              <a:p>
                <a:pPr>
                  <a:buClr>
                    <a:schemeClr val="tx1"/>
                  </a:buClr>
                </a:pPr>
                <a:r>
                  <a:rPr lang="en-US" sz="3200" b="1" dirty="0">
                    <a:solidFill>
                      <a:schemeClr val="accent1"/>
                    </a:solidFill>
                  </a:rPr>
                  <a:t>Solve</a:t>
                </a:r>
                <a:r>
                  <a:rPr lang="en-US" sz="3200" dirty="0"/>
                  <a:t> organic concentrations in terms of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[AQH</a:t>
                </a:r>
                <a:r>
                  <a:rPr lang="en-US" sz="3200" b="1" baseline="-25000" dirty="0">
                    <a:solidFill>
                      <a:schemeClr val="accent1"/>
                    </a:solidFill>
                  </a:rPr>
                  <a:t>2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]</a:t>
                </a:r>
                <a:r>
                  <a:rPr lang="en-US" sz="3200" dirty="0"/>
                  <a:t>:</a:t>
                </a:r>
                <a:endParaRPr lang="en-US" dirty="0"/>
              </a:p>
              <a:p>
                <a:pPr>
                  <a:buClr>
                    <a:schemeClr val="tx1"/>
                  </a:buClr>
                </a:pPr>
                <a:endParaRPr lang="en-US" sz="4800" dirty="0"/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Left with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two variables</a:t>
                </a:r>
                <a:r>
                  <a:rPr lang="en-US" sz="3200" dirty="0"/>
                  <a:t>, [H</a:t>
                </a:r>
                <a:r>
                  <a:rPr lang="en-US" sz="3200" baseline="30000" dirty="0"/>
                  <a:t>+</a:t>
                </a:r>
                <a:r>
                  <a:rPr lang="en-US" sz="3200" dirty="0"/>
                  <a:t>] and [AQH</a:t>
                </a:r>
                <a:r>
                  <a:rPr lang="en-US" sz="3200" baseline="-25000" dirty="0"/>
                  <a:t>2</a:t>
                </a:r>
                <a:r>
                  <a:rPr lang="en-US" sz="3200" dirty="0"/>
                  <a:t>]</a:t>
                </a:r>
              </a:p>
              <a:p>
                <a:pPr>
                  <a:buClr>
                    <a:schemeClr val="tx1"/>
                  </a:buClr>
                </a:pPr>
                <a:r>
                  <a:rPr lang="en-US" sz="3200" dirty="0"/>
                  <a:t>Manipulate state variables to minimize </a:t>
                </a:r>
                <a:r>
                  <a:rPr lang="en-US" sz="3200" b="1" dirty="0">
                    <a:solidFill>
                      <a:schemeClr val="accent1"/>
                    </a:solidFill>
                  </a:rPr>
                  <a:t>composite error</a:t>
                </a:r>
              </a:p>
            </p:txBody>
          </p:sp>
        </mc:Choice>
        <mc:Fallback xmlns="">
          <p:sp>
            <p:nvSpPr>
              <p:cNvPr id="6" name="Content Placeholder 8">
                <a:extLst>
                  <a:ext uri="{FF2B5EF4-FFF2-40B4-BE49-F238E27FC236}">
                    <a16:creationId xmlns:a16="http://schemas.microsoft.com/office/drawing/2014/main" id="{80C43548-5AB2-CF66-F905-016A99A287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1974" y="1136575"/>
                <a:ext cx="10515600" cy="5476574"/>
              </a:xfrm>
              <a:blipFill>
                <a:blip r:embed="rId7"/>
                <a:stretch>
                  <a:fillRect l="-1333" t="-2002" b="-4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\documentclass{article}&#10;\usepackage{mathtools, empheq, xcolor}&#10;\usepackage[version=4]{mhchem}&#10;\newcommand{\Kadd}{K_{\text{AQ-adduct}}}&#10;\newcommand{\Kpro}{K_{\text{protonation}}}&#10;\newcommand{\Kw}{K_{\text{w}}}&#10;\newcommand{\Ka}{K_{\text{a}}}&#10;\newcommand{\Kax}[1]{K_{\text{a#1}}}&#10;\newcommand{\pKa}{\text{p}K_{\text{a}}}&#10;\newcommand{\pKax}[1]{\text{p}K_{\text{a#1}}}&#10;\newcommand{\K}[1]{K_{\text{#1}}}&#10;\newcommand{\pcoo}{p_{\ce{CO2}}}&#10;\newcommand{\Chenry}{C_{\text{Henry}}}\pagestyle{empty}&#10;\begin{document}&#10;\begin{empheq}[box=\fcolorbox{blue}{white}]{align*}&#10;\ce{[OH^-]} &amp;= \Kw / \ce{[H^+]} \\&#10;\ce{CO2 (aq)} &amp;= \ce{\Chenry \pcoo}&#10;\end{empheq}&#10;\end{document}&#10;" title="IguanaTex Bitmap Display">
            <a:extLst>
              <a:ext uri="{FF2B5EF4-FFF2-40B4-BE49-F238E27FC236}">
                <a16:creationId xmlns:a16="http://schemas.microsoft.com/office/drawing/2014/main" id="{1EF83CF7-4E4C-06FF-5BEC-1454887030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79" y="3369478"/>
            <a:ext cx="2626814" cy="796963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\documentclass{article}&#10;\usepackage{mathtools, empheq, xcolor}&#10;\usepackage[version=4]{mhchem}&#10;\newcommand{\Kadd}{K_{\text{AQ-adduct}}}&#10;\newcommand{\Kpro}{K_{\text{protonation}}}&#10;\newcommand{\Kw}{K_{\text{w}}}&#10;\newcommand{\Ka}{K_{\text{a}}}&#10;\newcommand{\Kax}[1]{K_{\text{a#1}}}&#10;\newcommand{\pKa}{\text{p}K_{\text{a}}}&#10;\newcommand{\pKax}[1]{\text{p}K_{\text{a#1}}}&#10;\newcommand{\K}[1]{K_{\text{#1}}}&#10;\newcommand{\pcoo}{p_{\ce{CO2}}}&#10;\newcommand{\Chenry}{C_{\text{Henry}}}\pagestyle{empty}&#10;\begin{document}&#10;\begin{empheq}[box=\fcolorbox{blue}{white}]{align*}&#10;\ce{[HCO3^{-}]} &amp;= \ce{K_4 \cdot [CO2 (aq)]/ [H+]} \\&#10;\ce{[CO3^{2-}]} &amp;= \ce{K_5 \cdot [HCO3^{-}]/ [H+]}&#10;\end{empheq}&#10;\end{document}&#10;" title="IguanaTex Bitmap Display">
            <a:extLst>
              <a:ext uri="{FF2B5EF4-FFF2-40B4-BE49-F238E27FC236}">
                <a16:creationId xmlns:a16="http://schemas.microsoft.com/office/drawing/2014/main" id="{2D478B1D-3741-6195-A7FF-297CDF2DB7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085" y="3369478"/>
            <a:ext cx="3623736" cy="824296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\documentclass{article}&#10;\usepackage{mathtools, empheq, xcolor}&#10;\usepackage[version=4]{mhchem}&#10;\newcommand{\Kadd}{K_{\text{AQ-adduct}}}&#10;\newcommand{\Kpro}{K_{\text{protonation}}}&#10;\newcommand{\Kw}{K_{\text{w}}}&#10;\newcommand{\Ka}{K_{\text{a}}}&#10;\newcommand{\Kax}[1]{K_{\text{a#1}}}&#10;\newcommand{\pKa}{\text{p}K_{\text{a}}}&#10;\newcommand{\pKax}[1]{\text{p}K_{\text{a#1}}}&#10;\newcommand{\K}[1]{K_{\text{#1}}}&#10;\newcommand{\pcoo}{p_{\ce{CO2}}}&#10;\newcommand{\Chenry}{C_{\text{Henry}}}\pagestyle{empty}&#10;\begin{document}&#10;\begin{empheq}[box=\fcolorbox{blue}{white}]{align*}&#10;\ce{[AQH^{-}]} &amp;= \ce{\Ka1 \cdot [AQH2]/ [H^+]} \\&#10;\ce{[AQ^{2-}]} &amp;= \ce{\Ka2 \cdot [AQH^-]/ [H^+]}&#10;\end{empheq}&#10;\end{document}&#10;" title="IguanaTex Bitmap Display">
            <a:extLst>
              <a:ext uri="{FF2B5EF4-FFF2-40B4-BE49-F238E27FC236}">
                <a16:creationId xmlns:a16="http://schemas.microsoft.com/office/drawing/2014/main" id="{D81BF6A0-9537-D02D-440F-5BBFDEB9CD5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079" y="4761302"/>
            <a:ext cx="3402198" cy="824296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\documentclass{article}&#10;\usepackage{mathtools, empheq, xcolor}&#10;\usepackage[version=4]{mhchem}&#10;\newcommand{\Kadd}{K_{\text{AQ-adduct}}}&#10;\newcommand{\Kpro}{K_{\text{protonation}}}&#10;\newcommand{\Kw}{K_{\text{w}}}&#10;\newcommand{\Ka}{K_{\text{a}}}&#10;\newcommand{\Kax}[1]{K_{\text{a#1}}}&#10;\newcommand{\pKa}{\text{p}K_{\text{a}}}&#10;\newcommand{\pKax}[1]{\text{p}K_{\text{a#1}}}&#10;\newcommand{\K}[1]{K_{\text{#1}}}&#10;\newcommand{\pcoo}{p_{\ce{CO2}}}&#10;\newcommand{\Chenry}{C_{\text{Henry}}}\pagestyle{empty}&#10;\begin{document}&#10;\begin{empheq}[box=\fcolorbox{blue}{white}]{equation*}&#10;\ce{[AQ(CO2)_2^{2-}]} = \ce{\Kadd \cdot [AQ^{2-}]\cdot [CO2 (aq)]^2}&#10;\end{empheq}&#10;\end{document}&#10;" title="IguanaTex Bitmap Display">
            <a:extLst>
              <a:ext uri="{FF2B5EF4-FFF2-40B4-BE49-F238E27FC236}">
                <a16:creationId xmlns:a16="http://schemas.microsoft.com/office/drawing/2014/main" id="{421E940C-F7A5-30A9-05D7-95777B2080A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382" y="4761301"/>
            <a:ext cx="5387413" cy="44307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080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B0ACF-58D3-0071-D018-0FF41576F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E09F159-76D8-A16F-1209-7EB3A9AABD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382379C-CEFF-6103-EE40-763B4A9BD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Transforming Variables &amp; Calling Optimizer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32BD9290-0B22-95F8-654F-098ACE538530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298605E-AEA7-E0DA-9546-C890DE84EF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973" y="919890"/>
            <a:ext cx="11338655" cy="5476574"/>
          </a:xfrm>
        </p:spPr>
        <p:txBody>
          <a:bodyPr>
            <a:noAutofit/>
          </a:bodyPr>
          <a:lstStyle/>
          <a:p>
            <a:pPr>
              <a:buClr>
                <a:schemeClr val="tx1"/>
              </a:buClr>
            </a:pPr>
            <a:r>
              <a:rPr lang="en-US" dirty="0"/>
              <a:t>Two</a:t>
            </a:r>
            <a:r>
              <a:rPr lang="en-US" b="1" dirty="0">
                <a:solidFill>
                  <a:schemeClr val="accent1"/>
                </a:solidFill>
              </a:rPr>
              <a:t> state variables</a:t>
            </a:r>
            <a:r>
              <a:rPr lang="en-US" dirty="0"/>
              <a:t>, [H</a:t>
            </a:r>
            <a:r>
              <a:rPr lang="en-US" baseline="30000" dirty="0"/>
              <a:t>+</a:t>
            </a:r>
            <a:r>
              <a:rPr lang="en-US" dirty="0"/>
              <a:t>] and [AQH</a:t>
            </a:r>
            <a:r>
              <a:rPr lang="en-US" baseline="-25000" dirty="0"/>
              <a:t>2</a:t>
            </a:r>
            <a:r>
              <a:rPr lang="en-US" dirty="0"/>
              <a:t>]</a:t>
            </a:r>
          </a:p>
          <a:p>
            <a:pPr>
              <a:buClr>
                <a:schemeClr val="tx1"/>
              </a:buClr>
            </a:pPr>
            <a:r>
              <a:rPr lang="en-US" dirty="0"/>
              <a:t>Apply </a:t>
            </a:r>
            <a:r>
              <a:rPr lang="en-US" b="1" dirty="0">
                <a:solidFill>
                  <a:schemeClr val="accent1"/>
                </a:solidFill>
              </a:rPr>
              <a:t>transformations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to state variables</a:t>
            </a:r>
            <a:endParaRPr lang="en-US" b="1" dirty="0">
              <a:solidFill>
                <a:schemeClr val="accent1"/>
              </a:solidFill>
            </a:endParaRP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Define </a:t>
            </a:r>
            <a:r>
              <a:rPr lang="en-US" b="1" dirty="0">
                <a:solidFill>
                  <a:schemeClr val="accent1"/>
                </a:solidFill>
              </a:rPr>
              <a:t>errors</a:t>
            </a:r>
            <a:r>
              <a:rPr lang="en-US" dirty="0"/>
              <a:t>—</a:t>
            </a:r>
            <a:r>
              <a:rPr lang="en-US" b="1" dirty="0">
                <a:solidFill>
                  <a:schemeClr val="accent1"/>
                </a:solidFill>
              </a:rPr>
              <a:t>electroneutrality</a:t>
            </a:r>
            <a:r>
              <a:rPr lang="en-US" dirty="0"/>
              <a:t>, quinone </a:t>
            </a:r>
            <a:r>
              <a:rPr lang="en-US" b="1" dirty="0">
                <a:solidFill>
                  <a:schemeClr val="accent1"/>
                </a:solidFill>
              </a:rPr>
              <a:t>conservation</a:t>
            </a:r>
            <a:r>
              <a:rPr lang="en-US" dirty="0"/>
              <a:t>, and </a:t>
            </a:r>
            <a:r>
              <a:rPr lang="en-US" b="1" dirty="0">
                <a:solidFill>
                  <a:schemeClr val="accent1"/>
                </a:solidFill>
              </a:rPr>
              <a:t>composite</a:t>
            </a:r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endParaRPr lang="en-US" dirty="0"/>
          </a:p>
          <a:p>
            <a:pPr>
              <a:buClr>
                <a:schemeClr val="tx1"/>
              </a:buClr>
            </a:pPr>
            <a:r>
              <a:rPr lang="en-US" dirty="0"/>
              <a:t>Optimizer: </a:t>
            </a:r>
            <a:r>
              <a:rPr lang="en-US" b="1" dirty="0">
                <a:solidFill>
                  <a:schemeClr val="accent1"/>
                </a:solidFill>
              </a:rPr>
              <a:t>minimize</a:t>
            </a:r>
            <a:r>
              <a:rPr lang="en-US" dirty="0"/>
              <a:t> composite error by adjusting x and y</a:t>
            </a:r>
          </a:p>
        </p:txBody>
      </p:sp>
      <p:pic>
        <p:nvPicPr>
          <p:cNvPr id="12" name="Picture 11" descr="\documentclass{article}&#10;\usepackage{mathtools, empheq, xcolor}&#10;\usepackage[version=4]{mhchem}&#10;\newcommand{\Kax}[1]{K_{\text{a#1}}}&#10;\pagestyle{empty}&#10;\begin{document}&#10;\begin{empheq}[box=\fcolorbox{blue}{white}]{align*}&#10;\ce{[H^+]} &amp;= e^x &amp; &#10;x &amp;= \ln\left(\ce{[H^+]}\right)&#10;\end{empheq}&#10;\end{document}&#10;" title="IguanaTex Bitmap Display">
            <a:extLst>
              <a:ext uri="{FF2B5EF4-FFF2-40B4-BE49-F238E27FC236}">
                <a16:creationId xmlns:a16="http://schemas.microsoft.com/office/drawing/2014/main" id="{717867BA-DABE-97EE-4268-88ADB0D6513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44" y="1839655"/>
            <a:ext cx="6917546" cy="705598"/>
          </a:xfrm>
          <a:prstGeom prst="rect">
            <a:avLst/>
          </a:prstGeom>
          <a:ln>
            <a:noFill/>
          </a:ln>
        </p:spPr>
      </p:pic>
      <p:pic>
        <p:nvPicPr>
          <p:cNvPr id="15" name="Picture 14" descr="\documentclass{article}&#10;\usepackage{mathtools, empheq, xcolor}&#10;\usepackage[version=4]{mhchem}&#10;\newcommand{\Kax}[1]{K_{\text{a#1}}}&#10;\pagestyle{empty}&#10;\begin{document}&#10;\begin{empheq}[box=\fcolorbox{blue}{white}]{align*}&#10;\ce{[AQH2]} &amp;= \frac{C_T}{1+e^{-y}} &amp; &#10;y &amp;= \ln\left(\frac{\ce{[AQH2]}}{C_T - \ce{[AQH2]}}\right)&#10;\end{empheq}&#10;\end{document}&#10;" title="IguanaTex Bitmap Display">
            <a:extLst>
              <a:ext uri="{FF2B5EF4-FFF2-40B4-BE49-F238E27FC236}">
                <a16:creationId xmlns:a16="http://schemas.microsoft.com/office/drawing/2014/main" id="{B46F9156-8BED-7313-5DD8-1E3B1F33628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44" y="2627237"/>
            <a:ext cx="6917546" cy="877982"/>
          </a:xfrm>
          <a:prstGeom prst="rect">
            <a:avLst/>
          </a:prstGeom>
          <a:ln>
            <a:noFill/>
          </a:ln>
        </p:spPr>
      </p:pic>
      <p:pic>
        <p:nvPicPr>
          <p:cNvPr id="11" name="Picture 10" descr="\documentclass{article}&#10;\usepackage{mathtools, empheq, xcolor}&#10;\usepackage[version=4]{mhchem}&#10;\newcommand{\Kax}[1]{K_{\text{a#1}}}&#10;\pagestyle{empty}&#10;\begin{document}&#10;\begin{empheq}[box=\fcolorbox{blue}{white}]{align*}&#10;\varepsilon_c = 2 \cdot \frac{(\rho^+ - \rho^-)}{(\rho^+ + \rho^-)}&#10;\hspace{4em}&#10;\varepsilon_Q = \frac{Q_T - C_T}{C_T}&#10;\hspace{4em}&#10;\varepsilon = \sqrt{\varepsilon_c^2 + \varepsilon_Q^2}&#10;\end{empheq}&#10;\end{document}&#10;" title="IguanaTex Bitmap Display">
            <a:extLst>
              <a:ext uri="{FF2B5EF4-FFF2-40B4-BE49-F238E27FC236}">
                <a16:creationId xmlns:a16="http://schemas.microsoft.com/office/drawing/2014/main" id="{2A1DF191-B72D-6DD5-2A63-43122D9959B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45" y="3900524"/>
            <a:ext cx="8607739" cy="901360"/>
          </a:xfrm>
          <a:prstGeom prst="rect">
            <a:avLst/>
          </a:prstGeom>
          <a:ln>
            <a:noFill/>
          </a:ln>
        </p:spPr>
      </p:pic>
      <p:pic>
        <p:nvPicPr>
          <p:cNvPr id="43" name="Picture 42" descr="\documentclass{article}&#10;\usepackage{mathtools, empheq, xcolor}&#10;\usepackage[version=4]{mhchem}&#10;\newcommand{\Kax}[1]{K_{\text{a#1}}}&#10;\pagestyle{empty}&#10;\begin{document}&#10;\begin{empheq}[box=\fcolorbox{blue}{white}]{equation*}&#10;\begin{align*}&#10;\rho^+ &amp;= \ce{[M^+]} + \ce{[H^+]} \\&#10;\rho^- &amp;= \ce{[OH^-]} + \ce{[HCO3^-]} + 2\ce{[CO3^{2-}]} + \ce{[AQH-]} + 2\ce{[AQ^{2-}]} + 2\ce{[AQ(CO2)_2^{2-}]} \\&#10;Q_T &amp;= \ce{[AQH2] + [AQH^-] + [AQ^{2-}] + [AQ(CO2)_2^{2-}]}&#10;\end{align*}&#10;\end{empheq}&#10;\end{document}&#10;" title="IguanaTex Bitmap Display">
            <a:extLst>
              <a:ext uri="{FF2B5EF4-FFF2-40B4-BE49-F238E27FC236}">
                <a16:creationId xmlns:a16="http://schemas.microsoft.com/office/drawing/2014/main" id="{9DF2E231-DB37-545A-E8BA-471A389AEB2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344" y="4883868"/>
            <a:ext cx="7225606" cy="1081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5316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E03B5A-A3E3-AF90-24B8-969A29389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1920FE2-807B-D0D6-109C-2C2F4B17D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FE7C4B8-3C73-8878-D268-5233277BA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Results:</a:t>
            </a:r>
            <a:r>
              <a:rPr lang="en-US" dirty="0"/>
              <a:t> Three Behavioral Regimes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601C5077-E27D-4283-E7EC-2DBD7B3EC208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52394A-349A-77AA-B14D-DBB9EE3244CF}"/>
              </a:ext>
            </a:extLst>
          </p:cNvPr>
          <p:cNvSpPr txBox="1"/>
          <p:nvPr/>
        </p:nvSpPr>
        <p:spPr>
          <a:xfrm>
            <a:off x="106620" y="6494668"/>
            <a:ext cx="10985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 Situ Techniques for Aqueous Quinone-Mediated Electrochemical Carbon Capture and Release.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E1B7C0-7F31-9E22-50D3-E15B6A7E3378}"/>
              </a:ext>
            </a:extLst>
          </p:cNvPr>
          <p:cNvSpPr txBox="1"/>
          <p:nvPr/>
        </p:nvSpPr>
        <p:spPr>
          <a:xfrm>
            <a:off x="7255485" y="988903"/>
            <a:ext cx="4506039" cy="230832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Concentrations of HCO</a:t>
            </a:r>
            <a:r>
              <a:rPr lang="en-US" baseline="-25000" dirty="0"/>
              <a:t>3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Google Sans"/>
              </a:rPr>
              <a:t>−</a:t>
            </a:r>
            <a:r>
              <a:rPr lang="en-US" dirty="0"/>
              <a:t>, CO</a:t>
            </a:r>
            <a:r>
              <a:rPr lang="en-US" baseline="-25000" dirty="0"/>
              <a:t>3</a:t>
            </a:r>
            <a:r>
              <a:rPr lang="en-US" baseline="30000" dirty="0"/>
              <a:t>2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Google Sans"/>
              </a:rPr>
              <a:t>−</a:t>
            </a:r>
            <a:r>
              <a:rPr lang="en-US" dirty="0"/>
              <a:t>, CO</a:t>
            </a:r>
            <a:r>
              <a:rPr lang="en-US" baseline="-25000" dirty="0"/>
              <a:t>2</a:t>
            </a:r>
            <a:r>
              <a:rPr lang="en-US" dirty="0"/>
              <a:t> (aq) and AQ(CO</a:t>
            </a:r>
            <a:r>
              <a:rPr lang="en-US" baseline="-25000" dirty="0"/>
              <a:t>2</a:t>
            </a:r>
            <a:r>
              <a:rPr lang="en-US" dirty="0"/>
              <a:t>)</a:t>
            </a:r>
            <a:r>
              <a:rPr lang="en-US" baseline="-25000" dirty="0"/>
              <a:t>2</a:t>
            </a:r>
            <a:r>
              <a:rPr lang="en-US" baseline="30000" dirty="0"/>
              <a:t>2</a:t>
            </a:r>
            <a:r>
              <a:rPr lang="en-US" b="0" i="0" baseline="30000" dirty="0">
                <a:solidFill>
                  <a:srgbClr val="1F1F1F"/>
                </a:solidFill>
                <a:effectLst/>
                <a:latin typeface="Google Sans"/>
              </a:rPr>
              <a:t>−</a:t>
            </a:r>
            <a:r>
              <a:rPr lang="en-US" dirty="0"/>
              <a:t> at different  K</a:t>
            </a:r>
            <a:r>
              <a:rPr lang="en-US" baseline="-25000" dirty="0"/>
              <a:t>AQ-adduct</a:t>
            </a:r>
            <a:r>
              <a:rPr lang="en-US" dirty="0"/>
              <a:t> values.</a:t>
            </a:r>
            <a:br>
              <a:rPr lang="en-US" dirty="0"/>
            </a:b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Gray</a:t>
            </a:r>
            <a:r>
              <a:rPr lang="en-US" dirty="0"/>
              <a:t> region: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pH swing</a:t>
            </a:r>
            <a:r>
              <a:rPr lang="en-US" dirty="0"/>
              <a:t> dominates.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Blue</a:t>
            </a:r>
            <a:r>
              <a:rPr lang="en-US" dirty="0"/>
              <a:t> region: </a:t>
            </a:r>
            <a:r>
              <a:rPr lang="en-US" b="1" dirty="0">
                <a:solidFill>
                  <a:schemeClr val="accent1"/>
                </a:solidFill>
              </a:rPr>
              <a:t>nucleophilicity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</a:rPr>
              <a:t>swing</a:t>
            </a:r>
            <a:r>
              <a:rPr lang="en-US" dirty="0"/>
              <a:t> dominates. </a:t>
            </a:r>
            <a:br>
              <a:rPr lang="en-US" dirty="0"/>
            </a:b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region: </a:t>
            </a:r>
            <a:r>
              <a:rPr lang="en-US" b="1" dirty="0">
                <a:solidFill>
                  <a:srgbClr val="FF0000"/>
                </a:solidFill>
              </a:rPr>
              <a:t>both</a:t>
            </a:r>
            <a:r>
              <a:rPr lang="en-US" dirty="0"/>
              <a:t> mechanisms in play.</a:t>
            </a:r>
          </a:p>
          <a:p>
            <a:endParaRPr lang="en-US" dirty="0"/>
          </a:p>
          <a:p>
            <a:r>
              <a:rPr lang="en-US" dirty="0"/>
              <a:t>Understanding dominant behavior leads to better </a:t>
            </a:r>
            <a:r>
              <a:rPr lang="en-US" b="1" dirty="0">
                <a:solidFill>
                  <a:srgbClr val="7030A0"/>
                </a:solidFill>
              </a:rPr>
              <a:t>molecular engineering strategies</a:t>
            </a:r>
            <a:r>
              <a:rPr lang="en-US" dirty="0"/>
              <a:t>.</a:t>
            </a:r>
          </a:p>
        </p:txBody>
      </p:sp>
      <p:pic>
        <p:nvPicPr>
          <p:cNvPr id="6" name="Picture 5" descr="A graph of a graph of different types of substances&#10;&#10;AI-generated content may be incorrect.">
            <a:extLst>
              <a:ext uri="{FF2B5EF4-FFF2-40B4-BE49-F238E27FC236}">
                <a16:creationId xmlns:a16="http://schemas.microsoft.com/office/drawing/2014/main" id="{87C7910B-99C7-FCF4-AB72-AF505CBAB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37" y="988903"/>
            <a:ext cx="6872211" cy="547784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520641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9400E-9EBE-B709-1D1A-7A6060690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00DF9-4471-9B93-EC74-9A76ADDB8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&amp; Future </a:t>
            </a:r>
            <a:br>
              <a:rPr lang="en-US" dirty="0"/>
            </a:br>
            <a:r>
              <a:rPr lang="en-US" dirty="0"/>
              <a:t>Research Directions</a:t>
            </a:r>
          </a:p>
        </p:txBody>
      </p:sp>
    </p:spTree>
    <p:extLst>
      <p:ext uri="{BB962C8B-B14F-4D97-AF65-F5344CB8AC3E}">
        <p14:creationId xmlns:p14="http://schemas.microsoft.com/office/powerpoint/2010/main" val="192888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5A9F4-D6A5-ADBE-D12F-26A26767F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00134F5-4922-1642-AE4C-2D849AE1D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E5DCC63-6D22-91FB-85F1-340D6FF4E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Scientific Conclusions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66B3C959-C06C-4837-CE01-D68EE5163C8F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8EB68D6-F8B6-94B9-832B-CEAE43FEE768}"/>
              </a:ext>
            </a:extLst>
          </p:cNvPr>
          <p:cNvSpPr txBox="1">
            <a:spLocks/>
          </p:cNvSpPr>
          <p:nvPr/>
        </p:nvSpPr>
        <p:spPr>
          <a:xfrm>
            <a:off x="221974" y="1136575"/>
            <a:ext cx="10515600" cy="5476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dirty="0"/>
              <a:t>Modeling </a:t>
            </a:r>
            <a:r>
              <a:rPr lang="en-US" sz="3200" b="1" dirty="0">
                <a:solidFill>
                  <a:schemeClr val="accent1"/>
                </a:solidFill>
              </a:rPr>
              <a:t>steady state</a:t>
            </a:r>
            <a:r>
              <a:rPr lang="en-US" sz="3200" dirty="0"/>
              <a:t> easier than integrating dynamics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Any </a:t>
            </a:r>
            <a:r>
              <a:rPr lang="en-US" sz="3200" b="1" dirty="0">
                <a:solidFill>
                  <a:schemeClr val="accent1"/>
                </a:solidFill>
              </a:rPr>
              <a:t>mass transport </a:t>
            </a:r>
            <a:r>
              <a:rPr lang="en-US" sz="3200" dirty="0"/>
              <a:t>system can be modeled at steady state by switching from </a:t>
            </a:r>
            <a:r>
              <a:rPr lang="en-US" sz="3200" b="1" dirty="0">
                <a:solidFill>
                  <a:schemeClr val="accent1"/>
                </a:solidFill>
              </a:rPr>
              <a:t>flux</a:t>
            </a:r>
            <a:r>
              <a:rPr lang="en-US" sz="3200" dirty="0"/>
              <a:t> to </a:t>
            </a:r>
            <a:r>
              <a:rPr lang="en-US" sz="3200" b="1" dirty="0">
                <a:solidFill>
                  <a:schemeClr val="accent1"/>
                </a:solidFill>
              </a:rPr>
              <a:t>boundary value</a:t>
            </a:r>
            <a:r>
              <a:rPr lang="en-US" sz="3200" dirty="0"/>
              <a:t> condition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Useful to have a series of related models on same back-end with </a:t>
            </a:r>
            <a:r>
              <a:rPr lang="en-US" sz="3200" b="1" dirty="0">
                <a:solidFill>
                  <a:schemeClr val="accent1"/>
                </a:solidFill>
              </a:rPr>
              <a:t>increasing</a:t>
            </a:r>
            <a:r>
              <a:rPr lang="en-US" sz="3200" dirty="0"/>
              <a:t> levels of </a:t>
            </a:r>
            <a:r>
              <a:rPr lang="en-US" sz="3200" b="1" dirty="0">
                <a:solidFill>
                  <a:schemeClr val="accent1"/>
                </a:solidFill>
              </a:rPr>
              <a:t>fidelity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Porous electrodes in flow batteries are typically run in the </a:t>
            </a:r>
            <a:r>
              <a:rPr lang="en-US" sz="3200" b="1" dirty="0">
                <a:solidFill>
                  <a:schemeClr val="accent1"/>
                </a:solidFill>
              </a:rPr>
              <a:t>Stokes flow</a:t>
            </a:r>
            <a:r>
              <a:rPr lang="en-US" sz="3200" dirty="0"/>
              <a:t> regime with </a:t>
            </a:r>
            <a:r>
              <a:rPr lang="en-US" sz="3200" b="1" dirty="0">
                <a:solidFill>
                  <a:schemeClr val="accent1"/>
                </a:solidFill>
              </a:rPr>
              <a:t>negligible electromigration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A porous electrode geometry can be evaluated with a </a:t>
            </a:r>
            <a:r>
              <a:rPr lang="en-US" sz="3200" b="1" dirty="0">
                <a:solidFill>
                  <a:schemeClr val="accent1"/>
                </a:solidFill>
              </a:rPr>
              <a:t>single flow simulation</a:t>
            </a:r>
            <a:r>
              <a:rPr lang="en-US" sz="3200" dirty="0"/>
              <a:t> plus a </a:t>
            </a:r>
            <a:r>
              <a:rPr lang="en-US" sz="3200" b="1" dirty="0">
                <a:solidFill>
                  <a:schemeClr val="accent1"/>
                </a:solidFill>
              </a:rPr>
              <a:t>handful</a:t>
            </a:r>
            <a:r>
              <a:rPr lang="en-US" sz="3200" dirty="0"/>
              <a:t> of </a:t>
            </a:r>
            <a:r>
              <a:rPr lang="en-US" sz="3200" b="1" dirty="0">
                <a:solidFill>
                  <a:schemeClr val="accent1"/>
                </a:solidFill>
              </a:rPr>
              <a:t>reaction simulations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We can do </a:t>
            </a:r>
            <a:r>
              <a:rPr lang="en-US" sz="3200" b="1" dirty="0">
                <a:solidFill>
                  <a:schemeClr val="accent1"/>
                </a:solidFill>
              </a:rPr>
              <a:t>computational design</a:t>
            </a:r>
            <a:r>
              <a:rPr lang="en-US" sz="3200" dirty="0"/>
              <a:t> of electrodes!</a:t>
            </a:r>
          </a:p>
        </p:txBody>
      </p:sp>
    </p:spTree>
    <p:extLst>
      <p:ext uri="{BB962C8B-B14F-4D97-AF65-F5344CB8AC3E}">
        <p14:creationId xmlns:p14="http://schemas.microsoft.com/office/powerpoint/2010/main" val="2979878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3FBA2-DAFE-BC71-E7D8-070F31621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343C48F-B56F-C332-70DF-88B78C105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E1C106B-1704-3EAA-B835-3AC528593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Comments on Scientific Computing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E1B38355-B6B4-C577-6805-6B16CFF9E1AD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9589B5DA-1307-C185-6853-27B4D6710405}"/>
              </a:ext>
            </a:extLst>
          </p:cNvPr>
          <p:cNvSpPr txBox="1">
            <a:spLocks/>
          </p:cNvSpPr>
          <p:nvPr/>
        </p:nvSpPr>
        <p:spPr>
          <a:xfrm>
            <a:off x="228069" y="1142671"/>
            <a:ext cx="11132187" cy="5476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dirty="0"/>
              <a:t>We should </a:t>
            </a:r>
            <a:r>
              <a:rPr lang="en-US" sz="3200" b="1" dirty="0">
                <a:solidFill>
                  <a:schemeClr val="accent1"/>
                </a:solidFill>
              </a:rPr>
              <a:t>broaden</a:t>
            </a:r>
            <a:r>
              <a:rPr lang="en-US" sz="3200" dirty="0"/>
              <a:t> our </a:t>
            </a:r>
            <a:r>
              <a:rPr lang="en-US" sz="3200" b="1" dirty="0">
                <a:solidFill>
                  <a:schemeClr val="accent1"/>
                </a:solidFill>
              </a:rPr>
              <a:t>ambitions</a:t>
            </a:r>
            <a:r>
              <a:rPr lang="en-US" sz="3200" dirty="0"/>
              <a:t> in the </a:t>
            </a:r>
            <a:r>
              <a:rPr lang="en-US" sz="3200" b="1" dirty="0">
                <a:solidFill>
                  <a:schemeClr val="accent1"/>
                </a:solidFill>
              </a:rPr>
              <a:t>exascale age </a:t>
            </a:r>
            <a:r>
              <a:rPr lang="en-US" sz="3200" dirty="0"/>
              <a:t>of massive scientific supercomputers</a:t>
            </a:r>
            <a:endParaRPr lang="en-US" sz="3200" b="1" dirty="0">
              <a:solidFill>
                <a:schemeClr val="accent1"/>
              </a:solidFill>
            </a:endParaRP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accent1"/>
                </a:solidFill>
              </a:rPr>
              <a:t>Direct numerical </a:t>
            </a:r>
            <a:r>
              <a:rPr lang="en-US" sz="3200" dirty="0"/>
              <a:t>simulations of </a:t>
            </a:r>
            <a:r>
              <a:rPr lang="en-US" sz="3200" b="1" dirty="0">
                <a:solidFill>
                  <a:schemeClr val="accent1"/>
                </a:solidFill>
              </a:rPr>
              <a:t>PDEs</a:t>
            </a:r>
            <a:r>
              <a:rPr lang="en-US" sz="3200" dirty="0"/>
              <a:t> are now within reach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accent1"/>
                </a:solidFill>
              </a:rPr>
              <a:t>Explicit methods</a:t>
            </a:r>
            <a:r>
              <a:rPr lang="en-US" sz="3200" dirty="0"/>
              <a:t> are often underappreciated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Applied mathematicians should </a:t>
            </a:r>
            <a:br>
              <a:rPr lang="en-US" sz="3200" dirty="0"/>
            </a:br>
            <a:r>
              <a:rPr lang="en-US" sz="3200" b="1" dirty="0">
                <a:solidFill>
                  <a:schemeClr val="accent1"/>
                </a:solidFill>
              </a:rPr>
              <a:t>collaborate across disciplines</a:t>
            </a:r>
            <a:r>
              <a:rPr lang="en-US" sz="3200" dirty="0"/>
              <a:t> more…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But </a:t>
            </a:r>
            <a:r>
              <a:rPr lang="en-US" sz="3200" b="1" dirty="0">
                <a:solidFill>
                  <a:schemeClr val="accent1"/>
                </a:solidFill>
              </a:rPr>
              <a:t>institutional support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chemeClr val="accent1"/>
                </a:solidFill>
              </a:rPr>
              <a:t>incentives</a:t>
            </a:r>
            <a:r>
              <a:rPr lang="en-US" sz="3200" dirty="0"/>
              <a:t> are lacking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accent1"/>
                </a:solidFill>
              </a:rPr>
              <a:t>Data analysis</a:t>
            </a:r>
            <a:r>
              <a:rPr lang="en-US" sz="3200" dirty="0"/>
              <a:t> is now a specialty and should be treated as such</a:t>
            </a:r>
          </a:p>
          <a:p>
            <a:pPr>
              <a:buClr>
                <a:schemeClr val="tx1"/>
              </a:buClr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54837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1421D-7BB4-2F8D-CA7D-E3A85AA40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737602-99F3-6330-E5C4-FEA6D839E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DC89491-5F4D-05FB-C7F3-D1EE77EFC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Why Redox Flow Batteries?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5B830A93-B6BF-E392-796E-10CC30658363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A9EB5-E271-C2A2-5B60-E5977DA06CE8}"/>
              </a:ext>
            </a:extLst>
          </p:cNvPr>
          <p:cNvSpPr txBox="1"/>
          <p:nvPr/>
        </p:nvSpPr>
        <p:spPr>
          <a:xfrm>
            <a:off x="140742" y="4386571"/>
            <a:ext cx="35653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Energy Information Administration.</a:t>
            </a:r>
          </a:p>
        </p:txBody>
      </p:sp>
      <p:pic>
        <p:nvPicPr>
          <p:cNvPr id="23" name="Picture 22" descr="A group of white buildings&#10;&#10;AI-generated content may be incorrect.">
            <a:extLst>
              <a:ext uri="{FF2B5EF4-FFF2-40B4-BE49-F238E27FC236}">
                <a16:creationId xmlns:a16="http://schemas.microsoft.com/office/drawing/2014/main" id="{2D830C80-CCF5-2277-E8EE-5F912C3F9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517" y="1062643"/>
            <a:ext cx="4534788" cy="3237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4A52284-0A37-02D7-2856-8E0A8E9E1A74}"/>
              </a:ext>
            </a:extLst>
          </p:cNvPr>
          <p:cNvSpPr txBox="1"/>
          <p:nvPr/>
        </p:nvSpPr>
        <p:spPr>
          <a:xfrm>
            <a:off x="260019" y="4939596"/>
            <a:ext cx="113569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Solar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accent1"/>
                </a:solidFill>
              </a:rPr>
              <a:t>wind</a:t>
            </a:r>
            <a:r>
              <a:rPr lang="en-US" sz="2400" dirty="0"/>
              <a:t> are the </a:t>
            </a:r>
            <a:r>
              <a:rPr lang="en-US" sz="2400" b="1" dirty="0">
                <a:solidFill>
                  <a:schemeClr val="accent1"/>
                </a:solidFill>
              </a:rPr>
              <a:t>cheapest</a:t>
            </a:r>
            <a:r>
              <a:rPr lang="en-US" sz="2400" dirty="0"/>
              <a:t>, </a:t>
            </a:r>
            <a:r>
              <a:rPr lang="en-US" sz="2400" b="1" dirty="0">
                <a:solidFill>
                  <a:schemeClr val="accent1"/>
                </a:solidFill>
              </a:rPr>
              <a:t>cleanest</a:t>
            </a:r>
            <a:r>
              <a:rPr lang="en-US" sz="2400" dirty="0"/>
              <a:t> electricity today…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But they are </a:t>
            </a:r>
            <a:r>
              <a:rPr lang="en-US" sz="2400" b="1" dirty="0">
                <a:solidFill>
                  <a:schemeClr val="accent1"/>
                </a:solidFill>
              </a:rPr>
              <a:t>intermittent</a:t>
            </a:r>
            <a:r>
              <a:rPr lang="en-US" sz="2400" dirty="0"/>
              <a:t>: we need </a:t>
            </a:r>
            <a:r>
              <a:rPr lang="en-US" sz="2400" b="1" dirty="0">
                <a:solidFill>
                  <a:schemeClr val="accent1"/>
                </a:solidFill>
              </a:rPr>
              <a:t>energy storage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Redox Flow Batteries (RFBs)</a:t>
            </a:r>
            <a:r>
              <a:rPr lang="en-US" sz="2400" dirty="0"/>
              <a:t> are a promising energy storage technology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Decouples</a:t>
            </a:r>
            <a:r>
              <a:rPr lang="en-US" sz="2400" dirty="0"/>
              <a:t> energy and power capacity; ideal for grid scale, long duration energy storage</a:t>
            </a:r>
          </a:p>
        </p:txBody>
      </p:sp>
      <p:pic>
        <p:nvPicPr>
          <p:cNvPr id="33" name="Picture 3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BE9B25C0-375D-9EDA-66A9-4827BD0AA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2" y="1062643"/>
            <a:ext cx="6990221" cy="32372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C37B2962-2A03-B4EB-0134-59AFD7E704A1}"/>
              </a:ext>
            </a:extLst>
          </p:cNvPr>
          <p:cNvSpPr txBox="1"/>
          <p:nvPr/>
        </p:nvSpPr>
        <p:spPr>
          <a:xfrm>
            <a:off x="7228516" y="4358128"/>
            <a:ext cx="4718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Crimson Energy Storage in CA, 1400 MWh; largest BESS project to go live in the US in 2022 (</a:t>
            </a:r>
            <a:r>
              <a:rPr lang="en-US" sz="1400" i="1" dirty="0"/>
              <a:t>Recurrent Energy</a:t>
            </a:r>
            <a:r>
              <a:rPr lang="en-US" sz="1400" dirty="0"/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B3605D-5A1B-3C42-6981-BF2673A2BB62}"/>
              </a:ext>
            </a:extLst>
          </p:cNvPr>
          <p:cNvGrpSpPr/>
          <p:nvPr/>
        </p:nvGrpSpPr>
        <p:grpSpPr>
          <a:xfrm>
            <a:off x="10513606" y="82668"/>
            <a:ext cx="731520" cy="731520"/>
            <a:chOff x="2081526" y="36456"/>
            <a:chExt cx="2400349" cy="2344759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E9FAD4F-EED6-37D6-6491-683CEC26DE04}"/>
                </a:ext>
              </a:extLst>
            </p:cNvPr>
            <p:cNvSpPr/>
            <p:nvPr/>
          </p:nvSpPr>
          <p:spPr>
            <a:xfrm>
              <a:off x="2081526" y="36456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FF0000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Rectangle: Rounded Corners 4">
              <a:extLst>
                <a:ext uri="{FF2B5EF4-FFF2-40B4-BE49-F238E27FC236}">
                  <a16:creationId xmlns:a16="http://schemas.microsoft.com/office/drawing/2014/main" id="{B44E0208-AA9C-C3A0-5558-258654CF7EA4}"/>
                </a:ext>
              </a:extLst>
            </p:cNvPr>
            <p:cNvSpPr txBox="1"/>
            <p:nvPr/>
          </p:nvSpPr>
          <p:spPr>
            <a:xfrm>
              <a:off x="2195988" y="150918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 RFB Twin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E29D2D-AA17-5268-60FB-80CAF689CC0F}"/>
              </a:ext>
            </a:extLst>
          </p:cNvPr>
          <p:cNvGrpSpPr/>
          <p:nvPr/>
        </p:nvGrpSpPr>
        <p:grpSpPr>
          <a:xfrm>
            <a:off x="11358570" y="78438"/>
            <a:ext cx="731069" cy="728576"/>
            <a:chOff x="5539621" y="50810"/>
            <a:chExt cx="2400349" cy="234475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B0176B26-F2C7-DA4B-FDB5-1666535B386C}"/>
                </a:ext>
              </a:extLst>
            </p:cNvPr>
            <p:cNvSpPr/>
            <p:nvPr/>
          </p:nvSpPr>
          <p:spPr>
            <a:xfrm>
              <a:off x="5539621" y="50810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FF000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74C5701C-2DF5-82D4-E3CF-57560B3E5A2F}"/>
                </a:ext>
              </a:extLst>
            </p:cNvPr>
            <p:cNvSpPr txBox="1"/>
            <p:nvPr/>
          </p:nvSpPr>
          <p:spPr>
            <a:xfrm>
              <a:off x="5654083" y="165272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 SOC Map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12369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E80E8-C4AC-A4F0-0E40-230C2382F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F51AC66-CEBA-52B5-DC86-D8B9E514F706}"/>
              </a:ext>
            </a:extLst>
          </p:cNvPr>
          <p:cNvSpPr txBox="1">
            <a:spLocks/>
          </p:cNvSpPr>
          <p:nvPr/>
        </p:nvSpPr>
        <p:spPr>
          <a:xfrm>
            <a:off x="221973" y="1136575"/>
            <a:ext cx="11437699" cy="5476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accent1"/>
                </a:solidFill>
              </a:rPr>
              <a:t>Digital twin </a:t>
            </a:r>
            <a:r>
              <a:rPr lang="en-US" sz="3200" dirty="0"/>
              <a:t>for active learning and surrogate ML models</a:t>
            </a:r>
            <a:endParaRPr lang="en-US" sz="3200" b="1" dirty="0"/>
          </a:p>
          <a:p>
            <a:pPr>
              <a:buClr>
                <a:schemeClr val="tx1"/>
              </a:buClr>
            </a:pPr>
            <a:endParaRPr lang="en-US" sz="3200" b="1" dirty="0"/>
          </a:p>
          <a:p>
            <a:pPr>
              <a:buClr>
                <a:schemeClr val="tx1"/>
              </a:buClr>
            </a:pPr>
            <a:endParaRPr lang="en-US" sz="3200" b="1" dirty="0"/>
          </a:p>
          <a:p>
            <a:pPr>
              <a:buClr>
                <a:schemeClr val="tx1"/>
              </a:buClr>
            </a:pPr>
            <a:endParaRPr lang="en-US" sz="3200" b="1" dirty="0"/>
          </a:p>
          <a:p>
            <a:pPr>
              <a:buClr>
                <a:schemeClr val="tx1"/>
              </a:buClr>
            </a:pPr>
            <a:endParaRPr lang="en-US" sz="3200" b="1" dirty="0"/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accent1"/>
                </a:solidFill>
              </a:rPr>
              <a:t>Darcy mosaic</a:t>
            </a:r>
            <a:r>
              <a:rPr lang="en-US" sz="3200" dirty="0"/>
              <a:t> model: 3D grid of box-shaped tiles</a:t>
            </a:r>
          </a:p>
          <a:p>
            <a:pPr lvl="1">
              <a:buClr>
                <a:schemeClr val="tx1"/>
              </a:buClr>
            </a:pPr>
            <a:r>
              <a:rPr lang="en-US" sz="2800" dirty="0"/>
              <a:t>Coupled hydraulically by </a:t>
            </a:r>
            <a:r>
              <a:rPr lang="en-US" sz="2800" b="1" dirty="0">
                <a:solidFill>
                  <a:schemeClr val="accent1"/>
                </a:solidFill>
              </a:rPr>
              <a:t>Darcy flow</a:t>
            </a:r>
          </a:p>
          <a:p>
            <a:pPr lvl="1">
              <a:buClr>
                <a:schemeClr val="tx1"/>
              </a:buClr>
            </a:pPr>
            <a:r>
              <a:rPr lang="en-US" sz="2800" dirty="0"/>
              <a:t>Coupled electrochemically by SOC values on shared faces</a:t>
            </a:r>
          </a:p>
          <a:p>
            <a:pPr>
              <a:buClr>
                <a:schemeClr val="tx1"/>
              </a:buClr>
            </a:pPr>
            <a:r>
              <a:rPr lang="en-US" sz="3200" b="1" dirty="0">
                <a:solidFill>
                  <a:schemeClr val="accent1"/>
                </a:solidFill>
              </a:rPr>
              <a:t>Mass transfer coefficient</a:t>
            </a:r>
            <a:r>
              <a:rPr lang="en-US" sz="3200" dirty="0"/>
              <a:t> </a:t>
            </a:r>
            <a:r>
              <a:rPr lang="en-US" sz="3200" i="1" dirty="0"/>
              <a:t>k</a:t>
            </a:r>
            <a:r>
              <a:rPr lang="en-US" sz="3200" i="1" baseline="-25000" dirty="0"/>
              <a:t>m</a:t>
            </a:r>
            <a:r>
              <a:rPr lang="en-US" sz="3200" dirty="0"/>
              <a:t> as emergent vs. phenomenological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962C08-65A9-059A-3DDA-C3140B3380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D3463B7-2962-4152-8F0E-3B710AA24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Future Research Directions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F3784BE4-6131-699B-40B9-98B1517D9E92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63FF0DE-BF9E-3D2B-6F07-2838C0AEBD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394" y="1703313"/>
            <a:ext cx="7091051" cy="207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698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BD2825-BFB5-B1B2-7307-7A7485BAE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9343E-EAD6-DBF6-7E39-096EF1684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4288397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69D28C-28D0-D35D-E62E-42B184A724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9B2F0-1BE3-C5B2-B9B2-BC8A1C92F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Advisors: Chris Rycroft &amp; Mike Aziz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43B803C1-126B-8B18-53FA-3B1CC60346AD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 descr="A couple of men standing together&#10;&#10;AI-generated content may be incorrect.">
            <a:extLst>
              <a:ext uri="{FF2B5EF4-FFF2-40B4-BE49-F238E27FC236}">
                <a16:creationId xmlns:a16="http://schemas.microsoft.com/office/drawing/2014/main" id="{0D99E307-258D-2278-9661-0A15FC41C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50373" y="1572777"/>
            <a:ext cx="4409221" cy="293948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8" name="Picture 7" descr="A person in a suit and tie&#10;&#10;AI-generated content may be incorrect.">
            <a:extLst>
              <a:ext uri="{FF2B5EF4-FFF2-40B4-BE49-F238E27FC236}">
                <a16:creationId xmlns:a16="http://schemas.microsoft.com/office/drawing/2014/main" id="{05222992-8B6A-1676-76CA-208BAACFD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072" y="1833155"/>
            <a:ext cx="3431082" cy="343108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0" name="Picture 9" descr="A person taking a selfie&#10;&#10;AI-generated content may be incorrect.">
            <a:extLst>
              <a:ext uri="{FF2B5EF4-FFF2-40B4-BE49-F238E27FC236}">
                <a16:creationId xmlns:a16="http://schemas.microsoft.com/office/drawing/2014/main" id="{F7E591D0-ED95-402E-FC76-7A2CF00C1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0" y="1833155"/>
            <a:ext cx="3382778" cy="342682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2DADE6-8CA0-3F40-36E4-00B12A419519}"/>
              </a:ext>
            </a:extLst>
          </p:cNvPr>
          <p:cNvSpPr txBox="1"/>
          <p:nvPr/>
        </p:nvSpPr>
        <p:spPr>
          <a:xfrm>
            <a:off x="180920" y="5259979"/>
            <a:ext cx="3382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Advisor:</a:t>
            </a:r>
          </a:p>
          <a:p>
            <a:pPr algn="ctr"/>
            <a:r>
              <a:rPr lang="en-US" sz="3600" dirty="0"/>
              <a:t>Chris H. Rycroft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DC9BE-097F-456A-E262-6B92B4BD588B}"/>
              </a:ext>
            </a:extLst>
          </p:cNvPr>
          <p:cNvSpPr txBox="1"/>
          <p:nvPr/>
        </p:nvSpPr>
        <p:spPr>
          <a:xfrm>
            <a:off x="8312072" y="5193616"/>
            <a:ext cx="33827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Co-Advisor:</a:t>
            </a:r>
          </a:p>
          <a:p>
            <a:pPr algn="ctr"/>
            <a:r>
              <a:rPr lang="en-US" sz="3600" dirty="0"/>
              <a:t>Michael J. Aziz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56AC01-02F9-4EF7-DF40-6996003402FF}"/>
              </a:ext>
            </a:extLst>
          </p:cNvPr>
          <p:cNvSpPr txBox="1"/>
          <p:nvPr/>
        </p:nvSpPr>
        <p:spPr>
          <a:xfrm>
            <a:off x="4366621" y="5398478"/>
            <a:ext cx="3176723" cy="923330"/>
          </a:xfrm>
          <a:prstGeom prst="rect">
            <a:avLst/>
          </a:prstGeom>
          <a:solidFill>
            <a:srgbClr val="CCFFCC"/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U.S. Department of Energy </a:t>
            </a:r>
            <a:br>
              <a:rPr lang="en-US" b="1" dirty="0"/>
            </a:br>
            <a:r>
              <a:rPr lang="en-US" b="1" dirty="0"/>
              <a:t>Office of Basic Energy Sciences Grant DE-SC0020170</a:t>
            </a:r>
          </a:p>
        </p:txBody>
      </p:sp>
    </p:spTree>
    <p:extLst>
      <p:ext uri="{BB962C8B-B14F-4D97-AF65-F5344CB8AC3E}">
        <p14:creationId xmlns:p14="http://schemas.microsoft.com/office/powerpoint/2010/main" val="16161583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E229E-BC4E-E1D9-258C-08E56D97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AD0DB-10BE-B10E-A9C7-756EA31A0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Rycroft Group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9A282A41-2AA8-9EAB-9A0F-D70F116EEA10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4" name="Picture 3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F0B00737-FE0E-0F28-398B-D909EE631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9" y="3768311"/>
            <a:ext cx="4559396" cy="3039598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6" name="Picture 5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7C402960-1A46-A72F-A34F-092D55954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81" y="3769531"/>
            <a:ext cx="7090831" cy="3038377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0" name="Picture 9" descr="A group of people standing together&#10;&#10;AI-generated content may be incorrect.">
            <a:extLst>
              <a:ext uri="{FF2B5EF4-FFF2-40B4-BE49-F238E27FC236}">
                <a16:creationId xmlns:a16="http://schemas.microsoft.com/office/drawing/2014/main" id="{E2BF6122-7CEB-4691-071A-0AA912C0C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381" y="729455"/>
            <a:ext cx="7090831" cy="281815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2" name="Picture 11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287B2639-D15A-F3D9-4ECA-CC7A90F692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5" y="734935"/>
            <a:ext cx="4219006" cy="281267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409178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5D89F-439A-9D07-42BB-97B7A8073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942093-3FC5-58FB-D58C-6064FB455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Aziz Group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B1F79537-2CB5-ADF4-9063-27455C97C2A8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9" name="Picture 8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D438A2D6-2CC1-E98E-5957-06D9D9820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41" y="901698"/>
            <a:ext cx="6535095" cy="435673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4" name="Picture 3" descr="A person sitting on a couch&#10;&#10;AI-generated content may be incorrect.">
            <a:extLst>
              <a:ext uri="{FF2B5EF4-FFF2-40B4-BE49-F238E27FC236}">
                <a16:creationId xmlns:a16="http://schemas.microsoft.com/office/drawing/2014/main" id="{17BD7B94-7475-4D8E-8E44-6D908AEBF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4" y="901698"/>
            <a:ext cx="2222388" cy="299261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8" name="Picture 7" descr="A person sitting in a chair&#10;&#10;AI-generated content may be incorrect.">
            <a:extLst>
              <a:ext uri="{FF2B5EF4-FFF2-40B4-BE49-F238E27FC236}">
                <a16:creationId xmlns:a16="http://schemas.microsoft.com/office/drawing/2014/main" id="{649913D3-63F7-292E-A58C-DA4F65803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175" y="901698"/>
            <a:ext cx="2222388" cy="2991590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1" name="Picture 10" descr="A group of people sitting around a table&#10;&#10;AI-generated content may be incorrect.">
            <a:extLst>
              <a:ext uri="{FF2B5EF4-FFF2-40B4-BE49-F238E27FC236}">
                <a16:creationId xmlns:a16="http://schemas.microsoft.com/office/drawing/2014/main" id="{799D9C23-FDF3-73F1-0CBE-0DC37CB6DD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453" y="5383084"/>
            <a:ext cx="2716094" cy="142482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3" name="Picture 12" descr="A clear bottle of liquor&#10;&#10;AI-generated content may be incorrect.">
            <a:extLst>
              <a:ext uri="{FF2B5EF4-FFF2-40B4-BE49-F238E27FC236}">
                <a16:creationId xmlns:a16="http://schemas.microsoft.com/office/drawing/2014/main" id="{22932440-22BD-2D0A-F69F-52D659C674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64" y="3980585"/>
            <a:ext cx="1005499" cy="140961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AB0B0F8-5A71-30F6-74E4-05AEDAD84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5941" y="5382749"/>
            <a:ext cx="2563727" cy="1425159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9" name="Picture 18" descr="A person lying in a bed&#10;&#10;AI-generated content may be incorrect.">
            <a:extLst>
              <a:ext uri="{FF2B5EF4-FFF2-40B4-BE49-F238E27FC236}">
                <a16:creationId xmlns:a16="http://schemas.microsoft.com/office/drawing/2014/main" id="{B64C40C1-6918-BFE2-E06D-2EE382BC5DE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4" y="4001751"/>
            <a:ext cx="3519553" cy="2806157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21" name="Picture 20" descr="A white box with a handle&#10;&#10;AI-generated content may be incorrect.">
            <a:extLst>
              <a:ext uri="{FF2B5EF4-FFF2-40B4-BE49-F238E27FC236}">
                <a16:creationId xmlns:a16="http://schemas.microsoft.com/office/drawing/2014/main" id="{CA534E97-51CA-1B40-73E0-DB44449796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064" y="5447866"/>
            <a:ext cx="1028117" cy="1353086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AE813AA-0CCF-31C0-9877-97D5600D9B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39333" y="5372829"/>
            <a:ext cx="1138151" cy="1428123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2207830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9EC04-0F34-5712-5899-BC200D54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024A93-B54E-66F9-CC65-33B5D91E9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/>
              <a:t>Convexity Colleagues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E4920805-7405-0266-9FB7-A540B3AE13A8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8AB1C-F335-65E1-7DD3-DA33C6973D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869" y="957403"/>
            <a:ext cx="8570761" cy="5356725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8" name="Picture 7" descr="A group of men in suits&#10;&#10;AI-generated content may be incorrect.">
            <a:extLst>
              <a:ext uri="{FF2B5EF4-FFF2-40B4-BE49-F238E27FC236}">
                <a16:creationId xmlns:a16="http://schemas.microsoft.com/office/drawing/2014/main" id="{ED927FF8-9D3F-0959-FE60-F98477478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757" y="957403"/>
            <a:ext cx="3357600" cy="2237001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8" name="Picture 17" descr="A person in a suit laughing&#10;&#10;AI-generated content may be incorrect.">
            <a:extLst>
              <a:ext uri="{FF2B5EF4-FFF2-40B4-BE49-F238E27FC236}">
                <a16:creationId xmlns:a16="http://schemas.microsoft.com/office/drawing/2014/main" id="{8C0BDCDC-AF59-EF69-F36F-553B0CA92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638" y="3268504"/>
            <a:ext cx="3371328" cy="304562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13279000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FF39E-718F-ECD5-418E-AF554C5A9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E800DD-C7A5-2903-62D4-9D81D7BBC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Old Friends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CA4B8A2F-55D3-D25B-3ED2-BF53EFC891A2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4" name="Picture 3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24448DA0-8BA5-FBC0-59F5-3204DF62D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22" y="707524"/>
            <a:ext cx="4936531" cy="328896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8" name="Picture 7" descr="A group of men in suits&#10;&#10;AI-generated content may be incorrect.">
            <a:extLst>
              <a:ext uri="{FF2B5EF4-FFF2-40B4-BE49-F238E27FC236}">
                <a16:creationId xmlns:a16="http://schemas.microsoft.com/office/drawing/2014/main" id="{6F4B6FE7-B3E7-E6AC-FF94-FB651AAF78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267" y="707524"/>
            <a:ext cx="4936531" cy="328896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4" name="Picture 13" descr="A person and person looking at each other&#10;&#10;AI-generated content may be incorrect.">
            <a:extLst>
              <a:ext uri="{FF2B5EF4-FFF2-40B4-BE49-F238E27FC236}">
                <a16:creationId xmlns:a16="http://schemas.microsoft.com/office/drawing/2014/main" id="{8831B76D-2341-8C5A-9B27-6AEBD840C8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55" y="4105065"/>
            <a:ext cx="4056799" cy="270284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6" name="Picture 15" descr="A group of people in formal attire&#10;&#10;AI-generated content may be incorrect.">
            <a:extLst>
              <a:ext uri="{FF2B5EF4-FFF2-40B4-BE49-F238E27FC236}">
                <a16:creationId xmlns:a16="http://schemas.microsoft.com/office/drawing/2014/main" id="{1958F3B5-F163-1068-28DD-7568934B93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830" y="4105065"/>
            <a:ext cx="4056799" cy="270284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22" name="Picture 21" descr="A group of men in suits&#10;&#10;AI-generated content may be incorrect.">
            <a:extLst>
              <a:ext uri="{FF2B5EF4-FFF2-40B4-BE49-F238E27FC236}">
                <a16:creationId xmlns:a16="http://schemas.microsoft.com/office/drawing/2014/main" id="{5673C222-CDF7-B06F-8AC4-1742581FB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63" y="4105065"/>
            <a:ext cx="2786007" cy="2702842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7879921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E84D3-6CB5-82B4-9991-1C11AA22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9D0C6-8EBD-6BAB-34D5-03CA8986F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/>
              <a:t>Gibson Family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852E6EDF-525C-54D1-43FC-7F656E781280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8" name="Picture 7" descr="A group of people sitting on a couch&#10;&#10;AI-generated content may be incorrect.">
            <a:extLst>
              <a:ext uri="{FF2B5EF4-FFF2-40B4-BE49-F238E27FC236}">
                <a16:creationId xmlns:a16="http://schemas.microsoft.com/office/drawing/2014/main" id="{76C8CEFA-A295-59E4-263F-74E8B2B2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9" y="749212"/>
            <a:ext cx="8206856" cy="5473908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0" name="Picture 9" descr="A person and person posing for a picture&#10;&#10;AI-generated content may be incorrect.">
            <a:extLst>
              <a:ext uri="{FF2B5EF4-FFF2-40B4-BE49-F238E27FC236}">
                <a16:creationId xmlns:a16="http://schemas.microsoft.com/office/drawing/2014/main" id="{920F1300-99DC-5F10-793C-D7363B2E2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830" y="749212"/>
            <a:ext cx="3646991" cy="5473908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9812868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CBC95-C358-5F01-2CC8-1AF05C3FF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ED918A-CD3E-C5A4-8513-86464D7E8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/>
              <a:t>Emanuel Family (OG)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5103CAE1-7034-83E2-8C2F-ED0CCD5373CA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4" name="Picture 3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2EF55267-2BBE-4117-94B4-0BF3CCC22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03" y="722374"/>
            <a:ext cx="6085534" cy="6085534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3" name="Picture 1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96D2E76F-223B-D643-AC74-643A7CA056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39" y="722373"/>
            <a:ext cx="4827497" cy="6086451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4462220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7747C-DD21-86A5-A282-AC9BC98C9B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440E6-F9B0-B648-856D-4B38A310C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/>
              <a:t>My Family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D422D6E2-E252-7D20-CD85-B9BB6EFAFD46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4" name="Picture 3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5BCBFF0D-B131-CC74-85CB-0D39B9330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710" y="916350"/>
            <a:ext cx="5326259" cy="5326259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8" name="Picture 7" descr="A person and person posing for a picture&#10;&#10;AI-generated content may be incorrect.">
            <a:extLst>
              <a:ext uri="{FF2B5EF4-FFF2-40B4-BE49-F238E27FC236}">
                <a16:creationId xmlns:a16="http://schemas.microsoft.com/office/drawing/2014/main" id="{BC7CE513-77FF-967A-1800-63A2D211B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" y="916350"/>
            <a:ext cx="3548621" cy="5326259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  <p:pic>
        <p:nvPicPr>
          <p:cNvPr id="11" name="Picture 10" descr="A person and child standing in a doorway&#10;&#10;AI-generated content may be incorrect.">
            <a:extLst>
              <a:ext uri="{FF2B5EF4-FFF2-40B4-BE49-F238E27FC236}">
                <a16:creationId xmlns:a16="http://schemas.microsoft.com/office/drawing/2014/main" id="{7B983761-4CB1-7D9B-C2AF-5C8F5E675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223" y="916350"/>
            <a:ext cx="2663130" cy="5326259"/>
          </a:xfrm>
          <a:prstGeom prst="rect">
            <a:avLst/>
          </a:prstGeom>
          <a:ln w="254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50920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FD36F-E4E0-4F21-7DDF-FC9CCD94E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895F99-9371-D578-9C2B-586EA447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A1238E7-554E-B933-AAC3-F1B84ED54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Why Carbon Capture</a:t>
            </a:r>
            <a:r>
              <a:rPr lang="en-US" dirty="0"/>
              <a:t> &amp; Storage (CCS)</a:t>
            </a:r>
            <a:r>
              <a:rPr lang="en-US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E2ECC8AD-9E22-784F-F41A-2AFFEE73A027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1" name="Content Placeholder 10" descr="A building with debris and flames&#10;&#10;AI-generated content may be incorrect.">
            <a:extLst>
              <a:ext uri="{FF2B5EF4-FFF2-40B4-BE49-F238E27FC236}">
                <a16:creationId xmlns:a16="http://schemas.microsoft.com/office/drawing/2014/main" id="{7F7B9176-AF44-416D-694F-6C30B38E9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52" y="1285533"/>
            <a:ext cx="5315948" cy="3545738"/>
          </a:xfrm>
          <a:ln>
            <a:solidFill>
              <a:schemeClr val="tx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31E89D-BFC9-2D8E-82CB-3686D471B2E9}"/>
              </a:ext>
            </a:extLst>
          </p:cNvPr>
          <p:cNvSpPr txBox="1"/>
          <p:nvPr/>
        </p:nvSpPr>
        <p:spPr>
          <a:xfrm>
            <a:off x="325024" y="4836840"/>
            <a:ext cx="5268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Palisades Fire engulfs homes in the Pacific Palisades neighborhood of Los Angeles. (</a:t>
            </a:r>
            <a:r>
              <a:rPr lang="en-US" sz="1400" i="1" dirty="0"/>
              <a:t>Ethan Swope/AP</a:t>
            </a:r>
            <a:r>
              <a:rPr lang="en-US" sz="1400" dirty="0"/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E366AF9-0FBF-AA16-F854-91CB3EFE8997}"/>
              </a:ext>
            </a:extLst>
          </p:cNvPr>
          <p:cNvSpPr txBox="1"/>
          <p:nvPr/>
        </p:nvSpPr>
        <p:spPr>
          <a:xfrm>
            <a:off x="6280590" y="4846718"/>
            <a:ext cx="6065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Petra Nova CCS facility at NRG WA Parish plant in TX. (</a:t>
            </a:r>
            <a:r>
              <a:rPr lang="en-US" sz="1400" i="1" dirty="0"/>
              <a:t>Recurrent Energy</a:t>
            </a:r>
            <a:r>
              <a:rPr lang="en-US" sz="1400" dirty="0"/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F66350A-5CB5-BDEF-7258-D434EFBBBAB6}"/>
              </a:ext>
            </a:extLst>
          </p:cNvPr>
          <p:cNvSpPr txBox="1"/>
          <p:nvPr/>
        </p:nvSpPr>
        <p:spPr>
          <a:xfrm>
            <a:off x="325024" y="5443064"/>
            <a:ext cx="11356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Climate change</a:t>
            </a:r>
            <a:r>
              <a:rPr lang="en-US" sz="2400" dirty="0"/>
              <a:t> is real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</a:rPr>
              <a:t>Carbon Capture &amp; Storage</a:t>
            </a:r>
            <a:r>
              <a:rPr lang="en-US" sz="2400" dirty="0"/>
              <a:t> (CCS) can be effective today for capturing </a:t>
            </a:r>
            <a:r>
              <a:rPr lang="en-US" sz="2400" b="1" dirty="0">
                <a:solidFill>
                  <a:schemeClr val="accent1"/>
                </a:solidFill>
              </a:rPr>
              <a:t>flue gas</a:t>
            </a:r>
            <a:r>
              <a:rPr lang="en-US" sz="2400" dirty="0"/>
              <a:t>... </a:t>
            </a:r>
          </a:p>
          <a:p>
            <a:pPr marL="171450" indent="-1714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/>
              <a:t>And might allow </a:t>
            </a:r>
            <a:r>
              <a:rPr lang="en-US" sz="2400" b="1" dirty="0">
                <a:solidFill>
                  <a:schemeClr val="accent1"/>
                </a:solidFill>
              </a:rPr>
              <a:t>future generations</a:t>
            </a:r>
            <a:r>
              <a:rPr lang="en-US" sz="2400" dirty="0"/>
              <a:t> to repair Earth’s climate</a:t>
            </a:r>
          </a:p>
        </p:txBody>
      </p:sp>
      <p:pic>
        <p:nvPicPr>
          <p:cNvPr id="14" name="Picture 13" descr="A factory with pipes and pipes&#10;&#10;AI-generated content may be incorrect.">
            <a:extLst>
              <a:ext uri="{FF2B5EF4-FFF2-40B4-BE49-F238E27FC236}">
                <a16:creationId xmlns:a16="http://schemas.microsoft.com/office/drawing/2014/main" id="{425D9C91-5133-0A6D-161F-540E0978A6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202" y="1285533"/>
            <a:ext cx="5266770" cy="355130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61FFCADD-F269-690D-DF26-870BFA26BEE3}"/>
              </a:ext>
            </a:extLst>
          </p:cNvPr>
          <p:cNvGrpSpPr/>
          <p:nvPr/>
        </p:nvGrpSpPr>
        <p:grpSpPr>
          <a:xfrm>
            <a:off x="11338684" y="78438"/>
            <a:ext cx="731069" cy="728576"/>
            <a:chOff x="5532502" y="2648296"/>
            <a:chExt cx="2400349" cy="2344759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2E0AEC5-2A01-B7DE-15EC-EA39338C40AE}"/>
                </a:ext>
              </a:extLst>
            </p:cNvPr>
            <p:cNvSpPr/>
            <p:nvPr/>
          </p:nvSpPr>
          <p:spPr>
            <a:xfrm>
              <a:off x="5532502" y="2648296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00B05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5C48C3DC-D2D6-A9A2-4262-C9280E868444}"/>
                </a:ext>
              </a:extLst>
            </p:cNvPr>
            <p:cNvSpPr txBox="1"/>
            <p:nvPr/>
          </p:nvSpPr>
          <p:spPr>
            <a:xfrm>
              <a:off x="5646964" y="2762758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4</a:t>
              </a:r>
              <a:br>
                <a:rPr lang="en-US" sz="1600" kern="1200" dirty="0"/>
              </a:br>
              <a:r>
                <a:rPr lang="en-US" sz="1600" kern="1200" dirty="0"/>
                <a:t>QCC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D40AC0-9AF1-921C-2196-12D8210D12C9}"/>
              </a:ext>
            </a:extLst>
          </p:cNvPr>
          <p:cNvGrpSpPr/>
          <p:nvPr/>
        </p:nvGrpSpPr>
        <p:grpSpPr>
          <a:xfrm>
            <a:off x="10520644" y="87607"/>
            <a:ext cx="731520" cy="731520"/>
            <a:chOff x="2081526" y="2646055"/>
            <a:chExt cx="2400349" cy="234475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025136B-5A13-2441-4A9E-76E500272A6B}"/>
                </a:ext>
              </a:extLst>
            </p:cNvPr>
            <p:cNvSpPr/>
            <p:nvPr/>
          </p:nvSpPr>
          <p:spPr>
            <a:xfrm>
              <a:off x="2081526" y="2646055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00B050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: Rounded Corners 4">
              <a:extLst>
                <a:ext uri="{FF2B5EF4-FFF2-40B4-BE49-F238E27FC236}">
                  <a16:creationId xmlns:a16="http://schemas.microsoft.com/office/drawing/2014/main" id="{B52435EE-CF6C-9267-8B1C-E89E0C957EB9}"/>
                </a:ext>
              </a:extLst>
            </p:cNvPr>
            <p:cNvSpPr txBox="1"/>
            <p:nvPr/>
          </p:nvSpPr>
          <p:spPr>
            <a:xfrm>
              <a:off x="2195988" y="2760517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 ABG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4163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A8794-285A-EFFC-5271-74AFFEDDC7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623F0-FE0E-E78A-5C49-2FA506899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Afterword: Responding to a</a:t>
            </a:r>
            <a:br>
              <a:rPr lang="en-US" dirty="0"/>
            </a:br>
            <a:r>
              <a:rPr lang="en-US" dirty="0"/>
              <a:t>Time of Crisis in America</a:t>
            </a:r>
          </a:p>
        </p:txBody>
      </p:sp>
    </p:spTree>
    <p:extLst>
      <p:ext uri="{BB962C8B-B14F-4D97-AF65-F5344CB8AC3E}">
        <p14:creationId xmlns:p14="http://schemas.microsoft.com/office/powerpoint/2010/main" val="42913994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02489-2909-8830-EE22-E4A4D51F8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C9F7DC-1355-A77B-B080-360E9EAB4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B1E3A8A-3281-190E-A082-5190A3EEE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/>
              <a:t>Defending Harvard Against Tyranny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C5FFAD24-9C2D-F2F6-F7A4-4AC90F394BC8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8511D778-E8E8-756C-ADA7-A0E719A43968}"/>
              </a:ext>
            </a:extLst>
          </p:cNvPr>
          <p:cNvSpPr txBox="1">
            <a:spLocks/>
          </p:cNvSpPr>
          <p:nvPr/>
        </p:nvSpPr>
        <p:spPr>
          <a:xfrm>
            <a:off x="221974" y="964856"/>
            <a:ext cx="11463457" cy="5684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dirty="0"/>
              <a:t>Harvard is </a:t>
            </a:r>
            <a:r>
              <a:rPr lang="en-US" sz="3200" b="1" dirty="0"/>
              <a:t>under attack </a:t>
            </a:r>
            <a:r>
              <a:rPr lang="en-US" sz="3200" dirty="0"/>
              <a:t>by our own government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Trump wants to control who we </a:t>
            </a:r>
            <a:r>
              <a:rPr lang="en-US" sz="3200" b="1" dirty="0"/>
              <a:t>hire</a:t>
            </a:r>
            <a:r>
              <a:rPr lang="en-US" sz="3200" dirty="0"/>
              <a:t>, what we </a:t>
            </a:r>
            <a:r>
              <a:rPr lang="en-US" sz="3200" b="1" dirty="0"/>
              <a:t>teach</a:t>
            </a:r>
            <a:r>
              <a:rPr lang="en-US" sz="3200" dirty="0"/>
              <a:t>, and even what we </a:t>
            </a:r>
            <a:r>
              <a:rPr lang="en-US" sz="3200" b="1" dirty="0"/>
              <a:t>think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As a </a:t>
            </a:r>
            <a:r>
              <a:rPr lang="en-US" sz="3200" b="1" dirty="0"/>
              <a:t>Jewish American</a:t>
            </a:r>
            <a:r>
              <a:rPr lang="en-US" sz="3200" dirty="0"/>
              <a:t> student, I know </a:t>
            </a:r>
            <a:r>
              <a:rPr lang="en-US" sz="3200" b="1" dirty="0"/>
              <a:t>antisemitism</a:t>
            </a:r>
            <a:r>
              <a:rPr lang="en-US" sz="3200" dirty="0"/>
              <a:t> </a:t>
            </a:r>
            <a:r>
              <a:rPr lang="en-US" sz="3200" i="1" dirty="0"/>
              <a:t>is</a:t>
            </a:r>
            <a:r>
              <a:rPr lang="en-US" sz="3200" dirty="0"/>
              <a:t> a real problem, but I say to Trump and his thought police:</a:t>
            </a:r>
            <a:br>
              <a:rPr lang="en-US" sz="3200" dirty="0"/>
            </a:br>
            <a:r>
              <a:rPr lang="en-US" sz="3200" b="1" i="1" dirty="0">
                <a:solidFill>
                  <a:srgbClr val="A51C30"/>
                </a:solidFill>
              </a:rPr>
              <a:t>You do not speak for me</a:t>
            </a:r>
            <a:r>
              <a:rPr lang="en-US" sz="3200" i="1" dirty="0">
                <a:solidFill>
                  <a:srgbClr val="A51C30"/>
                </a:solidFill>
              </a:rPr>
              <a:t> </a:t>
            </a:r>
            <a:r>
              <a:rPr lang="en-US" sz="3200" i="1" dirty="0"/>
              <a:t>when you attack Harvard.</a:t>
            </a:r>
            <a:br>
              <a:rPr lang="en-US" sz="3200" i="1" dirty="0"/>
            </a:br>
            <a:r>
              <a:rPr lang="en-US" sz="3200" i="1" dirty="0"/>
              <a:t>We are confronting our problems </a:t>
            </a:r>
            <a:r>
              <a:rPr lang="en-US" sz="3200" b="1" i="1" dirty="0">
                <a:solidFill>
                  <a:srgbClr val="A51C30"/>
                </a:solidFill>
              </a:rPr>
              <a:t>together</a:t>
            </a:r>
            <a:r>
              <a:rPr lang="en-US" sz="3200" i="1" dirty="0"/>
              <a:t>, as a </a:t>
            </a:r>
            <a:r>
              <a:rPr lang="en-US" sz="3200" b="1" i="1" dirty="0">
                <a:solidFill>
                  <a:srgbClr val="A51C30"/>
                </a:solidFill>
              </a:rPr>
              <a:t>community</a:t>
            </a:r>
            <a:r>
              <a:rPr lang="en-US" sz="3200" i="1" dirty="0"/>
              <a:t> of scholars, students and researchers. </a:t>
            </a:r>
            <a:r>
              <a:rPr lang="en-US" sz="3200" b="1" i="1" dirty="0">
                <a:solidFill>
                  <a:srgbClr val="A51C30"/>
                </a:solidFill>
              </a:rPr>
              <a:t>Stay out of it.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To the rest of you I say:</a:t>
            </a:r>
            <a:br>
              <a:rPr lang="en-US" sz="3200" dirty="0"/>
            </a:br>
            <a:r>
              <a:rPr lang="en-US" sz="3200" i="1" dirty="0"/>
              <a:t>Please </a:t>
            </a:r>
            <a:r>
              <a:rPr lang="en-US" sz="3200" b="1" i="1" dirty="0">
                <a:solidFill>
                  <a:srgbClr val="A51C30"/>
                </a:solidFill>
              </a:rPr>
              <a:t>stand with me </a:t>
            </a:r>
            <a:r>
              <a:rPr lang="en-US" sz="3200" i="1" dirty="0"/>
              <a:t>to </a:t>
            </a:r>
            <a:r>
              <a:rPr lang="en-US" sz="3200" b="1" i="1" dirty="0">
                <a:solidFill>
                  <a:srgbClr val="A51C30"/>
                </a:solidFill>
              </a:rPr>
              <a:t>defend Harvard</a:t>
            </a:r>
            <a:r>
              <a:rPr lang="en-US" sz="3200" i="1" dirty="0"/>
              <a:t> against this </a:t>
            </a:r>
            <a:r>
              <a:rPr lang="en-US" sz="3200" b="1" i="1" dirty="0">
                <a:solidFill>
                  <a:srgbClr val="A51C30"/>
                </a:solidFill>
              </a:rPr>
              <a:t>unjustified</a:t>
            </a:r>
            <a:r>
              <a:rPr lang="en-US" sz="3200" i="1" dirty="0"/>
              <a:t> and </a:t>
            </a:r>
            <a:r>
              <a:rPr lang="en-US" sz="3200" b="1" i="1" dirty="0">
                <a:solidFill>
                  <a:srgbClr val="A51C30"/>
                </a:solidFill>
              </a:rPr>
              <a:t>un-American</a:t>
            </a:r>
            <a:r>
              <a:rPr lang="en-US" sz="3200" i="1" dirty="0"/>
              <a:t> </a:t>
            </a:r>
            <a:r>
              <a:rPr lang="en-US" sz="3200" b="1" i="1" dirty="0">
                <a:solidFill>
                  <a:srgbClr val="A51C30"/>
                </a:solidFill>
              </a:rPr>
              <a:t>attack!</a:t>
            </a:r>
            <a:endParaRPr lang="en-US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907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654E-31D0-8151-490A-93926A0BE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29F99D0-2A64-E31B-BAF5-7608761F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660B023-FF62-53F5-D876-7052E4A5D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/>
              <a:t>Sustaining Science at Harvard and Beyond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7EBB78B7-2C6D-8E4F-F2D5-488AA59FB7DA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4EFCBCA0-2FBD-D5FA-8803-95B7DA6086DB}"/>
              </a:ext>
            </a:extLst>
          </p:cNvPr>
          <p:cNvSpPr txBox="1">
            <a:spLocks/>
          </p:cNvSpPr>
          <p:nvPr/>
        </p:nvSpPr>
        <p:spPr>
          <a:xfrm>
            <a:off x="221974" y="964856"/>
            <a:ext cx="11463457" cy="5684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</a:pPr>
            <a:r>
              <a:rPr lang="en-US" sz="3200" dirty="0"/>
              <a:t>Harvard may </a:t>
            </a:r>
            <a:r>
              <a:rPr lang="en-US" sz="3200" b="1" dirty="0">
                <a:solidFill>
                  <a:srgbClr val="A51C30"/>
                </a:solidFill>
              </a:rPr>
              <a:t>ultimately prevail</a:t>
            </a:r>
            <a:r>
              <a:rPr lang="en-US" sz="3200" dirty="0"/>
              <a:t> in litigation, but not for years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Even the Harvard </a:t>
            </a:r>
            <a:r>
              <a:rPr lang="en-US" sz="3200" b="1" dirty="0">
                <a:solidFill>
                  <a:srgbClr val="A51C30"/>
                </a:solidFill>
              </a:rPr>
              <a:t>endowment cannot fund</a:t>
            </a:r>
            <a:r>
              <a:rPr lang="en-US" sz="3200" dirty="0">
                <a:solidFill>
                  <a:srgbClr val="A51C30"/>
                </a:solidFill>
              </a:rPr>
              <a:t> </a:t>
            </a:r>
            <a:r>
              <a:rPr lang="en-US" sz="3200" dirty="0"/>
              <a:t>our research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We won’t be able to </a:t>
            </a:r>
            <a:r>
              <a:rPr lang="en-US" sz="3200" b="1" dirty="0">
                <a:solidFill>
                  <a:srgbClr val="A51C30"/>
                </a:solidFill>
              </a:rPr>
              <a:t>flip a switch </a:t>
            </a:r>
            <a:r>
              <a:rPr lang="en-US" sz="3200" dirty="0"/>
              <a:t>and “turn science back on”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A handful of </a:t>
            </a:r>
            <a:r>
              <a:rPr lang="en-US" sz="3200" b="1" dirty="0">
                <a:solidFill>
                  <a:srgbClr val="A51C30"/>
                </a:solidFill>
              </a:rPr>
              <a:t>influential philanthropists</a:t>
            </a:r>
            <a:r>
              <a:rPr lang="en-US" sz="3200" b="1" dirty="0">
                <a:solidFill>
                  <a:schemeClr val="accent1"/>
                </a:solidFill>
              </a:rPr>
              <a:t> </a:t>
            </a:r>
            <a:r>
              <a:rPr lang="en-US" sz="3200" dirty="0"/>
              <a:t>could sustain science at Harvard until we emerge from this crisis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 have one foot in each of the worlds of </a:t>
            </a:r>
            <a:r>
              <a:rPr lang="en-US" sz="3200" b="1" dirty="0">
                <a:solidFill>
                  <a:srgbClr val="A51C30"/>
                </a:solidFill>
              </a:rPr>
              <a:t>finance</a:t>
            </a:r>
            <a:r>
              <a:rPr lang="en-US" sz="3200" dirty="0"/>
              <a:t> and </a:t>
            </a:r>
            <a:r>
              <a:rPr lang="en-US" sz="3200" b="1" dirty="0">
                <a:solidFill>
                  <a:srgbClr val="A51C30"/>
                </a:solidFill>
              </a:rPr>
              <a:t>science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Even a </a:t>
            </a:r>
            <a:r>
              <a:rPr lang="en-US" sz="3200" b="1" dirty="0">
                <a:solidFill>
                  <a:srgbClr val="A51C30"/>
                </a:solidFill>
              </a:rPr>
              <a:t>modest gift</a:t>
            </a:r>
            <a:r>
              <a:rPr lang="en-US" sz="3200" dirty="0"/>
              <a:t> could have a </a:t>
            </a:r>
            <a:r>
              <a:rPr lang="en-US" sz="3200" b="1" dirty="0">
                <a:solidFill>
                  <a:srgbClr val="A51C30"/>
                </a:solidFill>
              </a:rPr>
              <a:t>transformational impact</a:t>
            </a:r>
          </a:p>
          <a:p>
            <a:pPr>
              <a:buClr>
                <a:schemeClr val="tx1"/>
              </a:buClr>
            </a:pPr>
            <a:r>
              <a:rPr lang="en-US" sz="3200" dirty="0"/>
              <a:t>If you or someone you know can help, </a:t>
            </a:r>
            <a:r>
              <a:rPr lang="en-US" sz="3200" b="1" dirty="0">
                <a:solidFill>
                  <a:srgbClr val="A51C30"/>
                </a:solidFill>
              </a:rPr>
              <a:t>please contact me! </a:t>
            </a:r>
            <a:r>
              <a:rPr lang="en-US" sz="3200" dirty="0"/>
              <a:t>(michael.s.emanuel@gmail.com)</a:t>
            </a:r>
          </a:p>
          <a:p>
            <a:pPr>
              <a:buClr>
                <a:schemeClr val="tx1"/>
              </a:buClr>
            </a:pPr>
            <a:endParaRPr lang="en-US" sz="3200" dirty="0">
              <a:solidFill>
                <a:schemeClr val="accent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2518538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928C3-93DE-5495-03A9-CF01A748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7198-DBCD-9A5C-E7C7-E3A20C292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Appendix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85AA26-3FF6-26E5-D5C3-D1E5B352C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0092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C9A57-7EBA-1954-1E73-8486B7D0F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4CCFC19-065A-4F41-5D79-C69C2F263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0295513-1939-1E86-6460-621FA2F93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Teasers to Read Dissertation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787D6E54-5B3E-76D4-7F90-7CF340331BB1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C9DD94ED-C95C-0DE6-9DD7-B83D8AF59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accent1"/>
                </a:solidFill>
              </a:rPr>
              <a:t>Dedication</a:t>
            </a:r>
            <a:r>
              <a:rPr lang="en-US" sz="3600" dirty="0"/>
              <a:t> and acknowledgments</a:t>
            </a:r>
          </a:p>
          <a:p>
            <a:r>
              <a:rPr lang="en-US" sz="3600" b="1" dirty="0">
                <a:solidFill>
                  <a:schemeClr val="accent1"/>
                </a:solidFill>
              </a:rPr>
              <a:t>Epigraphs</a:t>
            </a:r>
            <a:r>
              <a:rPr lang="en-US" sz="3600" dirty="0"/>
              <a:t>—textual, musical (!) and youthful</a:t>
            </a:r>
          </a:p>
          <a:p>
            <a:r>
              <a:rPr lang="en-US" sz="3600" b="1" dirty="0">
                <a:solidFill>
                  <a:schemeClr val="accent1"/>
                </a:solidFill>
              </a:rPr>
              <a:t>Details</a:t>
            </a:r>
            <a:r>
              <a:rPr lang="en-US" sz="3600" dirty="0"/>
              <a:t>—conceptual, numerical and experimental</a:t>
            </a:r>
          </a:p>
          <a:p>
            <a:r>
              <a:rPr lang="en-US" sz="3600" b="1" dirty="0">
                <a:solidFill>
                  <a:schemeClr val="accent1"/>
                </a:solidFill>
              </a:rPr>
              <a:t>Foreword</a:t>
            </a:r>
            <a:r>
              <a:rPr lang="en-US" sz="3600" dirty="0"/>
              <a:t>—personalized overview of my research</a:t>
            </a:r>
          </a:p>
          <a:p>
            <a:r>
              <a:rPr lang="en-US" sz="3600" b="1" dirty="0">
                <a:solidFill>
                  <a:schemeClr val="accent1"/>
                </a:solidFill>
              </a:rPr>
              <a:t>Introduction</a:t>
            </a:r>
            <a:r>
              <a:rPr lang="en-US" sz="3600" dirty="0"/>
              <a:t>—larger scientific context of my work</a:t>
            </a:r>
          </a:p>
          <a:p>
            <a:r>
              <a:rPr lang="en-US" sz="3600" b="1" dirty="0">
                <a:solidFill>
                  <a:schemeClr val="accent1"/>
                </a:solidFill>
              </a:rPr>
              <a:t>Afterword</a:t>
            </a:r>
            <a:r>
              <a:rPr lang="en-US" sz="3600" dirty="0"/>
              <a:t>—addressing the crisis in American science</a:t>
            </a:r>
          </a:p>
        </p:txBody>
      </p:sp>
    </p:spTree>
    <p:extLst>
      <p:ext uri="{BB962C8B-B14F-4D97-AF65-F5344CB8AC3E}">
        <p14:creationId xmlns:p14="http://schemas.microsoft.com/office/powerpoint/2010/main" val="7291486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1DEED7-D97C-2AAD-173F-643C762B0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0E4689-AAC9-4B41-9241-60BE9A8B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32453D7-484D-F921-9A35-497E0D15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Image URLs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9E55D486-C98D-8B64-1C88-05005B8C4CB2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74E1FA-4754-B85D-5233-9689B830E0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hlinkClick r:id="rId3"/>
              </a:rPr>
              <a:t>https://www.eia.gov/todayinenergy/detail.php?id=56880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https://www.energy-storage.news/us-installed-grid-scale-battery-storage-capacity-reached-9gw-25gwh-in-record-breaking-2022/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https://www.npr.org/sections/the-picture-show/2025/01/13/g-s1-42407/see-california-wildfire-devastation-pictures-altadena-eaton-palisades</a:t>
            </a:r>
            <a:endParaRPr lang="en-US" sz="1800" dirty="0"/>
          </a:p>
          <a:p>
            <a:r>
              <a:rPr lang="en-US" sz="1800" dirty="0">
                <a:hlinkClick r:id="rId6"/>
              </a:rPr>
              <a:t>https://www.catf.us/resource/carbon-capture-storage-what-can-learn-from-project-track-record/</a:t>
            </a:r>
            <a:endParaRPr lang="en-US" sz="1800" dirty="0"/>
          </a:p>
          <a:p>
            <a:r>
              <a:rPr lang="en-US" sz="1800" dirty="0"/>
              <a:t>https://en.wikipedia.org/wiki/Quinone</a:t>
            </a:r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09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BFB82-345A-3493-D5C5-1C17762FB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0F46B1-41B2-0013-1712-EF79FC95A9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8608D1A-47BA-AEE1-1806-DBB2C9B8E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Digital Twin for Porous Electrodes in RFBs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B7D7B7B6-624F-5228-7CD7-323EF3AD37A1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Content Placeholder 8" descr="A blue and yellow striped pattern&#10;&#10;AI-generated content may be incorrect.">
            <a:extLst>
              <a:ext uri="{FF2B5EF4-FFF2-40B4-BE49-F238E27FC236}">
                <a16:creationId xmlns:a16="http://schemas.microsoft.com/office/drawing/2014/main" id="{0C85EE9A-26E0-0D4A-1757-B32D08BCF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4" y="1253331"/>
            <a:ext cx="8702676" cy="435133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B7ECB6-A6E4-086E-DCC6-664AA1E00349}"/>
              </a:ext>
            </a:extLst>
          </p:cNvPr>
          <p:cNvSpPr txBox="1"/>
          <p:nvPr/>
        </p:nvSpPr>
        <p:spPr>
          <a:xfrm>
            <a:off x="9040418" y="1253331"/>
            <a:ext cx="2705778" cy="286232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Direct numerical solution</a:t>
            </a:r>
            <a:r>
              <a:rPr lang="en-US" dirty="0"/>
              <a:t> of governing PDEs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Phenomena—fluid </a:t>
            </a:r>
            <a:r>
              <a:rPr lang="en-US" b="1" dirty="0">
                <a:solidFill>
                  <a:schemeClr val="accent1"/>
                </a:solidFill>
              </a:rPr>
              <a:t>flow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mass transport</a:t>
            </a:r>
            <a:r>
              <a:rPr lang="en-US" dirty="0"/>
              <a:t>, electrochemical </a:t>
            </a:r>
            <a:r>
              <a:rPr lang="en-US" b="1" dirty="0">
                <a:solidFill>
                  <a:schemeClr val="accent1"/>
                </a:solidFill>
              </a:rPr>
              <a:t>reaction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Unprecedented scale</a:t>
            </a:r>
            <a:r>
              <a:rPr lang="en-US" dirty="0"/>
              <a:t>— 800M cells, 1.25 μm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SOC</a:t>
            </a:r>
            <a:r>
              <a:rPr lang="en-US" dirty="0"/>
              <a:t>—state of charge (fraction of available energy stored locally)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F3031-B0D3-9C47-16B4-462B060CB64E}"/>
              </a:ext>
            </a:extLst>
          </p:cNvPr>
          <p:cNvSpPr txBox="1"/>
          <p:nvPr/>
        </p:nvSpPr>
        <p:spPr>
          <a:xfrm>
            <a:off x="182013" y="5645428"/>
            <a:ext cx="861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M. S. Emanuel, C. H. Rycroft, </a:t>
            </a:r>
            <a:r>
              <a:rPr lang="en-US" i="1" dirty="0"/>
              <a:t>Digital Twin for Porous Electrodes in Redox Flow Batteries. </a:t>
            </a:r>
            <a:r>
              <a:rPr lang="en-US" dirty="0"/>
              <a:t>arXiv (planned submission to Physics of Fluids)</a:t>
            </a:r>
            <a:r>
              <a:rPr lang="en-US" i="1" dirty="0"/>
              <a:t>. </a:t>
            </a:r>
            <a:r>
              <a:rPr lang="en-US" dirty="0"/>
              <a:t>DOI 10.48550/arXiv.2502.08034.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582C56-9B6D-C168-E336-E76A49EFB929}"/>
              </a:ext>
            </a:extLst>
          </p:cNvPr>
          <p:cNvSpPr txBox="1"/>
          <p:nvPr/>
        </p:nvSpPr>
        <p:spPr>
          <a:xfrm>
            <a:off x="6790266" y="5008033"/>
            <a:ext cx="61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SOC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26D1859-7E2B-53B1-6A25-35326127E796}"/>
              </a:ext>
            </a:extLst>
          </p:cNvPr>
          <p:cNvGrpSpPr/>
          <p:nvPr/>
        </p:nvGrpSpPr>
        <p:grpSpPr>
          <a:xfrm>
            <a:off x="11363720" y="82668"/>
            <a:ext cx="731520" cy="731520"/>
            <a:chOff x="2081526" y="36456"/>
            <a:chExt cx="2400349" cy="234475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E2F07F5-8DE7-C595-1604-BDF173AA7A5E}"/>
                </a:ext>
              </a:extLst>
            </p:cNvPr>
            <p:cNvSpPr/>
            <p:nvPr/>
          </p:nvSpPr>
          <p:spPr>
            <a:xfrm>
              <a:off x="2081526" y="36456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FF0000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04DAD3CB-ECDB-CB7A-7185-ACC9922E670A}"/>
                </a:ext>
              </a:extLst>
            </p:cNvPr>
            <p:cNvSpPr txBox="1"/>
            <p:nvPr/>
          </p:nvSpPr>
          <p:spPr>
            <a:xfrm>
              <a:off x="2195988" y="150918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marL="0" lvl="0" indent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1 RFB Twin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35A49F0-5357-D457-6FC9-29A52D61ACE5}"/>
              </a:ext>
            </a:extLst>
          </p:cNvPr>
          <p:cNvSpPr txBox="1"/>
          <p:nvPr/>
        </p:nvSpPr>
        <p:spPr>
          <a:xfrm>
            <a:off x="9062575" y="5235337"/>
            <a:ext cx="2683621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Magnum Opus</a:t>
            </a:r>
          </a:p>
        </p:txBody>
      </p:sp>
    </p:spTree>
    <p:extLst>
      <p:ext uri="{BB962C8B-B14F-4D97-AF65-F5344CB8AC3E}">
        <p14:creationId xmlns:p14="http://schemas.microsoft.com/office/powerpoint/2010/main" val="3472545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D71F5-9B32-402E-4EC0-E8B5F1293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3C0CF5E-F91B-792C-2328-EAA9EF076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5FD20EB-DC2D-FE9F-292C-B8D4F7845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Calculating State of Charge from Image Data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2A0EC33A-2C5E-B860-3668-6A5AF9CF5AFD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C8C14-6DEB-9E3A-71C5-86146B21E459}"/>
              </a:ext>
            </a:extLst>
          </p:cNvPr>
          <p:cNvSpPr txBox="1"/>
          <p:nvPr/>
        </p:nvSpPr>
        <p:spPr>
          <a:xfrm>
            <a:off x="8745302" y="1253331"/>
            <a:ext cx="2977217" cy="258532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Commercial</a:t>
            </a:r>
            <a:r>
              <a:rPr lang="en-US" dirty="0"/>
              <a:t> porous electrode was </a:t>
            </a:r>
            <a:r>
              <a:rPr lang="en-US" b="1" dirty="0">
                <a:solidFill>
                  <a:schemeClr val="accent1"/>
                </a:solidFill>
              </a:rPr>
              <a:t>imaged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Reduced</a:t>
            </a:r>
            <a:r>
              <a:rPr lang="en-US" dirty="0"/>
              <a:t> species is </a:t>
            </a:r>
            <a:r>
              <a:rPr lang="en-US" b="1" dirty="0">
                <a:solidFill>
                  <a:schemeClr val="accent1"/>
                </a:solidFill>
              </a:rPr>
              <a:t>brighter</a:t>
            </a:r>
            <a:r>
              <a:rPr lang="en-US" b="1" dirty="0"/>
              <a:t> </a:t>
            </a:r>
            <a:r>
              <a:rPr lang="en-US" dirty="0"/>
              <a:t>than oxidized species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But SOC calculations failed: </a:t>
            </a:r>
            <a:r>
              <a:rPr lang="en-US" b="1" dirty="0">
                <a:solidFill>
                  <a:schemeClr val="accent1"/>
                </a:solidFill>
              </a:rPr>
              <a:t>shadows</a:t>
            </a:r>
            <a:r>
              <a:rPr lang="en-US" dirty="0"/>
              <a:t>, </a:t>
            </a:r>
            <a:r>
              <a:rPr lang="en-US" b="1" dirty="0">
                <a:solidFill>
                  <a:schemeClr val="accent1"/>
                </a:solidFill>
              </a:rPr>
              <a:t>nonlinear</a:t>
            </a:r>
            <a:r>
              <a:rPr lang="en-US" b="1" dirty="0"/>
              <a:t> </a:t>
            </a:r>
            <a:r>
              <a:rPr lang="en-US" dirty="0"/>
              <a:t>response, </a:t>
            </a:r>
            <a:r>
              <a:rPr lang="en-US" b="1" dirty="0">
                <a:solidFill>
                  <a:schemeClr val="accent1"/>
                </a:solidFill>
              </a:rPr>
              <a:t>misalignment</a:t>
            </a:r>
          </a:p>
          <a:p>
            <a:pPr marL="115888" indent="-115888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Model of </a:t>
            </a:r>
            <a:r>
              <a:rPr lang="en-US" b="1" dirty="0">
                <a:solidFill>
                  <a:schemeClr val="accent1"/>
                </a:solidFill>
              </a:rPr>
              <a:t>light production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1"/>
                </a:solidFill>
              </a:rPr>
              <a:t>optical transfer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6D1809-A2BA-EDCE-F0C8-F50733E405D7}"/>
              </a:ext>
            </a:extLst>
          </p:cNvPr>
          <p:cNvSpPr txBox="1"/>
          <p:nvPr/>
        </p:nvSpPr>
        <p:spPr>
          <a:xfrm>
            <a:off x="511372" y="1339098"/>
            <a:ext cx="74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328D3F-DEDE-FCEC-8676-40AF2E8FEF8A}"/>
              </a:ext>
            </a:extLst>
          </p:cNvPr>
          <p:cNvSpPr txBox="1"/>
          <p:nvPr/>
        </p:nvSpPr>
        <p:spPr>
          <a:xfrm>
            <a:off x="460089" y="3697326"/>
            <a:ext cx="165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[HA] (mM)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DE53FC-F10C-5B0C-C1CA-1F2B6A1A1BE0}"/>
              </a:ext>
            </a:extLst>
          </p:cNvPr>
          <p:cNvSpPr txBox="1"/>
          <p:nvPr/>
        </p:nvSpPr>
        <p:spPr>
          <a:xfrm>
            <a:off x="221974" y="6268695"/>
            <a:ext cx="8619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Xi, Y. Zheng, M. S. Emanuel, P. Zhao, M. J. Aziz, </a:t>
            </a:r>
            <a:r>
              <a:rPr lang="en-US" i="1" dirty="0"/>
              <a:t>Electrochemical Acid-Base Generators for Decoupled Carbon Management. </a:t>
            </a:r>
            <a:r>
              <a:rPr lang="en-US" dirty="0"/>
              <a:t>Energy &amp; Environmental Science.</a:t>
            </a:r>
          </a:p>
        </p:txBody>
      </p:sp>
      <p:pic>
        <p:nvPicPr>
          <p:cNvPr id="4" name="Picture 3" descr="A close-up of a purple and orange background&#10;&#10;AI-generated content may be incorrect.">
            <a:extLst>
              <a:ext uri="{FF2B5EF4-FFF2-40B4-BE49-F238E27FC236}">
                <a16:creationId xmlns:a16="http://schemas.microsoft.com/office/drawing/2014/main" id="{A4DD6D49-0670-CBC9-39EB-A5327A8155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6" y="1067662"/>
            <a:ext cx="6770642" cy="4899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4C34ED-58A4-0BD2-FE75-6C05AB8B67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4146" y="1067662"/>
            <a:ext cx="249996" cy="4899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8070FD7-19A8-5CE3-998E-3A2F41757E87}"/>
              </a:ext>
            </a:extLst>
          </p:cNvPr>
          <p:cNvSpPr txBox="1"/>
          <p:nvPr/>
        </p:nvSpPr>
        <p:spPr>
          <a:xfrm>
            <a:off x="7083678" y="5947742"/>
            <a:ext cx="140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SOC (% max)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0FC26-CBC6-A027-0418-566343F5DCB6}"/>
              </a:ext>
            </a:extLst>
          </p:cNvPr>
          <p:cNvSpPr txBox="1"/>
          <p:nvPr/>
        </p:nvSpPr>
        <p:spPr>
          <a:xfrm>
            <a:off x="7727480" y="5755946"/>
            <a:ext cx="346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728931-9E7E-E7AF-AFD7-3167246A0596}"/>
              </a:ext>
            </a:extLst>
          </p:cNvPr>
          <p:cNvSpPr txBox="1"/>
          <p:nvPr/>
        </p:nvSpPr>
        <p:spPr>
          <a:xfrm>
            <a:off x="7697178" y="910258"/>
            <a:ext cx="55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5AADB0-70EE-813F-B03C-0E52F9A7827A}"/>
              </a:ext>
            </a:extLst>
          </p:cNvPr>
          <p:cNvSpPr txBox="1"/>
          <p:nvPr/>
        </p:nvSpPr>
        <p:spPr>
          <a:xfrm>
            <a:off x="7727480" y="3332537"/>
            <a:ext cx="430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825D51-FC1E-4253-D300-256706E38FAB}"/>
              </a:ext>
            </a:extLst>
          </p:cNvPr>
          <p:cNvSpPr/>
          <p:nvPr/>
        </p:nvSpPr>
        <p:spPr>
          <a:xfrm>
            <a:off x="6294269" y="6016779"/>
            <a:ext cx="789409" cy="20028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 </a:t>
            </a:r>
            <a:r>
              <a:rPr lang="el-GR" sz="1400" dirty="0"/>
              <a:t>μ</a:t>
            </a:r>
            <a:r>
              <a:rPr lang="en-US" sz="1400" dirty="0"/>
              <a:t>m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69B30C-7629-BD78-59D4-2D1AB0F4CCEA}"/>
              </a:ext>
            </a:extLst>
          </p:cNvPr>
          <p:cNvGrpSpPr/>
          <p:nvPr/>
        </p:nvGrpSpPr>
        <p:grpSpPr>
          <a:xfrm>
            <a:off x="11344284" y="78438"/>
            <a:ext cx="731069" cy="728576"/>
            <a:chOff x="5539621" y="50810"/>
            <a:chExt cx="2400349" cy="234475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BDC2C4D-0D72-F958-9B13-731BD9D78E4B}"/>
                </a:ext>
              </a:extLst>
            </p:cNvPr>
            <p:cNvSpPr/>
            <p:nvPr/>
          </p:nvSpPr>
          <p:spPr>
            <a:xfrm>
              <a:off x="5539621" y="50810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FF0000"/>
                </a:gs>
                <a:gs pos="48000">
                  <a:schemeClr val="accent4">
                    <a:lumMod val="97000"/>
                    <a:lumOff val="3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: Rounded Corners 4">
              <a:extLst>
                <a:ext uri="{FF2B5EF4-FFF2-40B4-BE49-F238E27FC236}">
                  <a16:creationId xmlns:a16="http://schemas.microsoft.com/office/drawing/2014/main" id="{73D03C5C-2388-0B1E-B5B2-AFE5362D1079}"/>
                </a:ext>
              </a:extLst>
            </p:cNvPr>
            <p:cNvSpPr txBox="1"/>
            <p:nvPr/>
          </p:nvSpPr>
          <p:spPr>
            <a:xfrm>
              <a:off x="5654083" y="165272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2 SOC Map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A67E25C2-E343-2065-6A7A-196345E5E32A}"/>
              </a:ext>
            </a:extLst>
          </p:cNvPr>
          <p:cNvSpPr txBox="1"/>
          <p:nvPr/>
        </p:nvSpPr>
        <p:spPr>
          <a:xfrm>
            <a:off x="8745301" y="5575115"/>
            <a:ext cx="2977217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Salvaging a manuscript.</a:t>
            </a:r>
          </a:p>
        </p:txBody>
      </p:sp>
    </p:spTree>
    <p:extLst>
      <p:ext uri="{BB962C8B-B14F-4D97-AF65-F5344CB8AC3E}">
        <p14:creationId xmlns:p14="http://schemas.microsoft.com/office/powerpoint/2010/main" val="3982366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9EAAB-37C9-712C-5A18-BFE8C76170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2E3A6144-822E-CC0C-E123-5B161FE23D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562" y="3395033"/>
            <a:ext cx="8983965" cy="22022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89C600-BF07-6668-B30C-FB4D28C8F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36"/>
            <a:ext cx="12171697" cy="10175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D2EB7B9-9D6C-C0FF-B9CA-DC2325872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974" y="50092"/>
            <a:ext cx="10515600" cy="787814"/>
          </a:xfrm>
        </p:spPr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Simulating an Acid-Base Generator</a:t>
            </a:r>
          </a:p>
        </p:txBody>
      </p:sp>
      <p:sp>
        <p:nvSpPr>
          <p:cNvPr id="7" name="灯片编号占位符 1">
            <a:extLst>
              <a:ext uri="{FF2B5EF4-FFF2-40B4-BE49-F238E27FC236}">
                <a16:creationId xmlns:a16="http://schemas.microsoft.com/office/drawing/2014/main" id="{B6EACE3D-546F-DEB8-97EE-BE543F59CEC0}"/>
              </a:ext>
            </a:extLst>
          </p:cNvPr>
          <p:cNvSpPr txBox="1">
            <a:spLocks/>
          </p:cNvSpPr>
          <p:nvPr/>
        </p:nvSpPr>
        <p:spPr>
          <a:xfrm>
            <a:off x="11560629" y="6508012"/>
            <a:ext cx="582945" cy="48333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31E5F5-BA4B-BD41-9058-A1E60D1744E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156916-B541-F9A1-B7A0-507E20EF8B99}"/>
              </a:ext>
            </a:extLst>
          </p:cNvPr>
          <p:cNvSpPr txBox="1"/>
          <p:nvPr/>
        </p:nvSpPr>
        <p:spPr>
          <a:xfrm>
            <a:off x="9191984" y="1314919"/>
            <a:ext cx="2860069" cy="258532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114300" indent="-1143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/>
              <a:t>Simulation of </a:t>
            </a:r>
            <a:r>
              <a:rPr lang="en-US" b="1" dirty="0">
                <a:solidFill>
                  <a:schemeClr val="accent1"/>
                </a:solidFill>
              </a:rPr>
              <a:t>Acid-Base Generator</a:t>
            </a:r>
            <a:r>
              <a:rPr lang="en-US" dirty="0"/>
              <a:t> (Dawei Xi)</a:t>
            </a:r>
          </a:p>
          <a:p>
            <a:pPr marL="114300" indent="-1143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Mass transport </a:t>
            </a:r>
            <a:r>
              <a:rPr lang="en-US" dirty="0"/>
              <a:t>in</a:t>
            </a:r>
            <a:r>
              <a:rPr lang="en-US" b="1" dirty="0">
                <a:solidFill>
                  <a:schemeClr val="accent1"/>
                </a:solidFill>
              </a:rPr>
              <a:t> 2D</a:t>
            </a:r>
            <a:endParaRPr lang="en-US" dirty="0"/>
          </a:p>
          <a:p>
            <a:pPr marL="114300" indent="-1143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Crossover</a:t>
            </a:r>
            <a:r>
              <a:rPr lang="el-GR" dirty="0"/>
              <a:t>—</a:t>
            </a:r>
            <a:r>
              <a:rPr lang="en-US" dirty="0"/>
              <a:t>problem where species crosses into the “wrong” chamber</a:t>
            </a:r>
          </a:p>
          <a:p>
            <a:pPr marL="114300" indent="-1143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Computational answer</a:t>
            </a:r>
            <a:r>
              <a:rPr lang="en-US" dirty="0"/>
              <a:t> to an </a:t>
            </a:r>
            <a:r>
              <a:rPr lang="en-US" b="1" dirty="0">
                <a:solidFill>
                  <a:schemeClr val="accent1"/>
                </a:solidFill>
              </a:rPr>
              <a:t>engineering question</a:t>
            </a:r>
            <a:r>
              <a:rPr lang="en-US" dirty="0"/>
              <a:t> about crossover</a:t>
            </a:r>
          </a:p>
        </p:txBody>
      </p:sp>
      <p:pic>
        <p:nvPicPr>
          <p:cNvPr id="8" name="Picture 7" descr="A red rectangular object with a rainbow&#10;&#10;AI-generated content may be incorrect.">
            <a:extLst>
              <a:ext uri="{FF2B5EF4-FFF2-40B4-BE49-F238E27FC236}">
                <a16:creationId xmlns:a16="http://schemas.microsoft.com/office/drawing/2014/main" id="{D10247CC-2218-60DB-2CB8-4665917E07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83" y="1192752"/>
            <a:ext cx="8761033" cy="220228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C502C0A-6858-4D33-3D5F-045BCAF167BB}"/>
              </a:ext>
            </a:extLst>
          </p:cNvPr>
          <p:cNvSpPr txBox="1"/>
          <p:nvPr/>
        </p:nvSpPr>
        <p:spPr>
          <a:xfrm>
            <a:off x="511366" y="1314919"/>
            <a:ext cx="745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BE2B3C-9E51-2852-D483-E4A05D2370C9}"/>
              </a:ext>
            </a:extLst>
          </p:cNvPr>
          <p:cNvSpPr txBox="1"/>
          <p:nvPr/>
        </p:nvSpPr>
        <p:spPr>
          <a:xfrm>
            <a:off x="471736" y="3559879"/>
            <a:ext cx="165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[Na</a:t>
            </a:r>
            <a:r>
              <a:rPr lang="en-US" sz="2400" baseline="30000" dirty="0">
                <a:solidFill>
                  <a:schemeClr val="bg1"/>
                </a:solidFill>
              </a:rPr>
              <a:t>+</a:t>
            </a:r>
            <a:r>
              <a:rPr lang="en-US" sz="2400" dirty="0">
                <a:solidFill>
                  <a:schemeClr val="bg1"/>
                </a:solidFill>
              </a:rPr>
              <a:t>] (mM)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A16FCA-0778-993D-4D48-7128C94F3E9A}"/>
              </a:ext>
            </a:extLst>
          </p:cNvPr>
          <p:cNvSpPr txBox="1"/>
          <p:nvPr/>
        </p:nvSpPr>
        <p:spPr>
          <a:xfrm>
            <a:off x="320983" y="5884495"/>
            <a:ext cx="8983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D. Xi, Y. Zheng, M. S. Emanuel, P. Zhao, M. J. Aziz, </a:t>
            </a:r>
            <a:r>
              <a:rPr lang="en-US" i="1" dirty="0"/>
              <a:t>Electrochemical Acid-Base Generators for Decoupled Carbon Management. </a:t>
            </a:r>
            <a:r>
              <a:rPr lang="en-US" dirty="0"/>
              <a:t>Energy &amp; Environmental Science. DOI 10.1039/D4EE05109B.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0C156919-FC89-E3F7-BFC5-8317DC6F6C0C}"/>
              </a:ext>
            </a:extLst>
          </p:cNvPr>
          <p:cNvSpPr/>
          <p:nvPr/>
        </p:nvSpPr>
        <p:spPr>
          <a:xfrm>
            <a:off x="2946393" y="1902606"/>
            <a:ext cx="2472267" cy="5995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NaA flows to right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0F7FB01-C290-0852-7F22-02B38AC6A612}"/>
              </a:ext>
            </a:extLst>
          </p:cNvPr>
          <p:cNvSpPr/>
          <p:nvPr/>
        </p:nvSpPr>
        <p:spPr>
          <a:xfrm rot="16200000">
            <a:off x="3169419" y="4035569"/>
            <a:ext cx="1395009" cy="5995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Electric Field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9D0D3D-6BDA-D61B-6AA8-DBE9E82035A7}"/>
              </a:ext>
            </a:extLst>
          </p:cNvPr>
          <p:cNvCxnSpPr>
            <a:cxnSpLocks/>
          </p:cNvCxnSpPr>
          <p:nvPr/>
        </p:nvCxnSpPr>
        <p:spPr>
          <a:xfrm>
            <a:off x="447931" y="5728546"/>
            <a:ext cx="7391400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BF9528A-4129-321C-1501-D6D3BA7B5EDB}"/>
              </a:ext>
            </a:extLst>
          </p:cNvPr>
          <p:cNvSpPr txBox="1"/>
          <p:nvPr/>
        </p:nvSpPr>
        <p:spPr>
          <a:xfrm>
            <a:off x="3410466" y="5392828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baseline="-25000" dirty="0"/>
              <a:t>x</a:t>
            </a:r>
            <a:r>
              <a:rPr lang="en-US" dirty="0"/>
              <a:t> = 11.18 cm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1308130-9188-E5BE-F3A3-A616E9CF600E}"/>
              </a:ext>
            </a:extLst>
          </p:cNvPr>
          <p:cNvCxnSpPr>
            <a:cxnSpLocks/>
          </p:cNvCxnSpPr>
          <p:nvPr/>
        </p:nvCxnSpPr>
        <p:spPr>
          <a:xfrm flipV="1">
            <a:off x="298450" y="3583517"/>
            <a:ext cx="22534" cy="180931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3F21365-82B2-C629-70C4-75E4D71898F4}"/>
              </a:ext>
            </a:extLst>
          </p:cNvPr>
          <p:cNvSpPr txBox="1"/>
          <p:nvPr/>
        </p:nvSpPr>
        <p:spPr>
          <a:xfrm rot="16200000">
            <a:off x="-877129" y="3879084"/>
            <a:ext cx="206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  <a:r>
              <a:rPr lang="en-US" baseline="-25000" dirty="0"/>
              <a:t>y</a:t>
            </a:r>
            <a:r>
              <a:rPr lang="en-US" dirty="0"/>
              <a:t> = 0.10 cm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B019BD8-EB7F-40D6-C7A8-AE1EAE7EF351}"/>
              </a:ext>
            </a:extLst>
          </p:cNvPr>
          <p:cNvSpPr/>
          <p:nvPr/>
        </p:nvSpPr>
        <p:spPr>
          <a:xfrm rot="16200000">
            <a:off x="3768955" y="4035569"/>
            <a:ext cx="1395009" cy="599537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Na</a:t>
            </a:r>
            <a:r>
              <a:rPr lang="en-US" sz="16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8B8B0D7-D2FF-3CD3-7E4C-C793A77EB281}"/>
              </a:ext>
            </a:extLst>
          </p:cNvPr>
          <p:cNvSpPr/>
          <p:nvPr/>
        </p:nvSpPr>
        <p:spPr>
          <a:xfrm rot="16200000">
            <a:off x="6113270" y="2732320"/>
            <a:ext cx="570849" cy="31496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</a:t>
            </a:r>
            <a:r>
              <a:rPr lang="en-US" sz="1600" baseline="300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83ACF5D-62CD-01E2-BA21-8AB987A552A3}"/>
              </a:ext>
            </a:extLst>
          </p:cNvPr>
          <p:cNvSpPr/>
          <p:nvPr/>
        </p:nvSpPr>
        <p:spPr>
          <a:xfrm rot="16200000">
            <a:off x="1491782" y="2709328"/>
            <a:ext cx="570849" cy="314960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H</a:t>
            </a:r>
            <a:r>
              <a:rPr lang="en-US" sz="1600" baseline="300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82D6BE-FA1E-E4EA-6614-4FD44D500FBF}"/>
              </a:ext>
            </a:extLst>
          </p:cNvPr>
          <p:cNvGrpSpPr/>
          <p:nvPr/>
        </p:nvGrpSpPr>
        <p:grpSpPr>
          <a:xfrm>
            <a:off x="11363182" y="75524"/>
            <a:ext cx="731520" cy="731520"/>
            <a:chOff x="2081526" y="2646055"/>
            <a:chExt cx="2400349" cy="234475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4B1676B-A2D0-0B3A-05DC-4B1FFF3BACB8}"/>
                </a:ext>
              </a:extLst>
            </p:cNvPr>
            <p:cNvSpPr/>
            <p:nvPr/>
          </p:nvSpPr>
          <p:spPr>
            <a:xfrm>
              <a:off x="2081526" y="2646055"/>
              <a:ext cx="2400349" cy="2344759"/>
            </a:xfrm>
            <a:prstGeom prst="roundRect">
              <a:avLst/>
            </a:prstGeom>
            <a:gradFill flip="none" rotWithShape="1">
              <a:gsLst>
                <a:gs pos="0">
                  <a:srgbClr val="00B050"/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: Rounded Corners 4">
              <a:extLst>
                <a:ext uri="{FF2B5EF4-FFF2-40B4-BE49-F238E27FC236}">
                  <a16:creationId xmlns:a16="http://schemas.microsoft.com/office/drawing/2014/main" id="{4CE0FC9F-ADF8-2910-5041-77E1B9E2C5D7}"/>
                </a:ext>
              </a:extLst>
            </p:cNvPr>
            <p:cNvSpPr txBox="1"/>
            <p:nvPr/>
          </p:nvSpPr>
          <p:spPr>
            <a:xfrm>
              <a:off x="2195988" y="2760517"/>
              <a:ext cx="2171425" cy="211583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2870" tIns="102870" rIns="102870" bIns="102870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3 ABG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C362A9A-1319-AA81-EE72-682D37AF4A07}"/>
              </a:ext>
            </a:extLst>
          </p:cNvPr>
          <p:cNvSpPr txBox="1"/>
          <p:nvPr/>
        </p:nvSpPr>
        <p:spPr>
          <a:xfrm>
            <a:off x="9191984" y="5392828"/>
            <a:ext cx="2860068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“COMSOL doesn’t work!”</a:t>
            </a:r>
          </a:p>
        </p:txBody>
      </p:sp>
    </p:spTree>
    <p:extLst>
      <p:ext uri="{BB962C8B-B14F-4D97-AF65-F5344CB8AC3E}">
        <p14:creationId xmlns:p14="http://schemas.microsoft.com/office/powerpoint/2010/main" val="12977349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02.9246"/>
  <p:tag name="ORIGINALWIDTH" val="2077.24"/>
  <p:tag name="OUTPUTTYPE" val="PNG"/>
  <p:tag name="IGUANATEXVERSION" val="160"/>
  <p:tag name="LATEXADDIN" val="\documentclass{article}&#10;\usepackage{amsmath, empheq, xcolor}&#10;\pagestyle{empty}&#10;\begin{document}&#10;\begin{empheq}[box=\fcolorbox{blue}{white}]{equation*}&#10;\hspace{8.0pt}&#10;\underbrace{\rho \frac{\partial \mathbf{u}}{\partial t}}_&#10;{\mathclap{\substack{\text{Momentum}\\\text{Change}}}}\hspace{8.0pt}  +&#10;\underbrace{\rho \mathbf{u} \cdot \nabla \mathbf{u} \vphantom{\frac{\partial \mathbf{u}}{\partial t}}}_&#10;{\mathclap{\substack{\text{Momentum}\\\text{Transport}}}}\hspace{2.5pt} = &#10;- \underbrace{\nabla p \vphantom{\frac{\partial \mathbf{u}}{\partial t}}}_{\mathclap{\substack{\text{Pressure}\\\text{Gradient}}}} &#10;+ \underbrace{\mu \nabla^2 \mathbf{u} \vphantom{\frac{\partial \mathbf{u}}{\partial t}}}_{\mathclap{\substack{\text{Viscous}\\\text{Term}}}}&#10;\end{empheq}&#10;\end{document}"/>
  <p:tag name="IGUANATEXSIZE" val="28"/>
  <p:tag name="IGUANATEXCURSOR" val="287"/>
  <p:tag name="TRANSPARENCY" val="True"/>
  <p:tag name="LATEXENGINEID" val="0"/>
  <p:tag name="TEMPFOLDER" val="c:\Temp\IguanaTeX\"/>
  <p:tag name="LATEXFORMHEIGHT" val="330.5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8.1927"/>
  <p:tag name="ORIGINALWIDTH" val="1857.518"/>
  <p:tag name="OUTPUTTYPE" val="PNG"/>
  <p:tag name="IGUANATEXVERSION" val="160"/>
  <p:tag name="LATEXADDIN" val="\newcommand{\grad}{\nabla}&#10;\newcommand{\Vart}{\tilde{V}_\text{ar}}&#10;\newcommand{\etat}{\tilde{\eta}}&#10;\documentclass{article}&#10;\usepackage{amsmath, empheq, xcolor, nicefrac, changepage}&#10;\pagestyle{empty}&#10;\begin{document}&#10;\begin{adjustwidth}{0cm}{3cm}&#10;\begin{empheq}[box=\fcolorbox{blue}{white}]{equation*}&#10;\etat_I = 2 \sinh^{-1}\left(\frac{- D \grad^2 s}{2 a k_0 \sqrt{s(1-s)}} \right)&#10;\end{empheq}&#10;\end{adjustwidth}&#10;\end{document}"/>
  <p:tag name="IGUANATEXSIZE" val="20"/>
  <p:tag name="IGUANATEXCURSOR" val="371"/>
  <p:tag name="TRANSPARENCY" val="True"/>
  <p:tag name="LATEXENGINEID" val="0"/>
  <p:tag name="TEMPFOLDER" val="c:\Temp\IguanaTeX\"/>
  <p:tag name="LATEXFORMHEIGHT" val="340"/>
  <p:tag name="LATEXFORMWIDTH" val="633.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8.1927"/>
  <p:tag name="ORIGINALWIDTH" val="2824.147"/>
  <p:tag name="OUTPUTTYPE" val="PNG"/>
  <p:tag name="IGUANATEXVERSION" val="160"/>
  <p:tag name="LATEXADDIN" val="\documentclass{article}&#10;\usepackage{amsmath, mathtools, empheq, xcolor}&#10;\usepackage[version=4]{mhchem}&#10;\pagestyle{empty}&#10;\begin{document}&#10;\begin{empheq}[box=\fcolorbox{blue}{white}]{equation*}&#10;\text{\ce{CO2} capture}&#10;\left\{&#10;\begin{aligned}&#10;\ce{2 MOH + CO2 &amp;-&gt; M2CO3 + H2O} \\&#10;\ce{MOH + CO2 &amp;-&gt; MHCO3}&#10;\end{aligned}&#10;\right.&#10;\end{empheq}&#10;\end{document}"/>
  <p:tag name="IGUANATEXSIZE" val="28"/>
  <p:tag name="IGUANATEXCURSOR" val="301"/>
  <p:tag name="TRANSPARENCY" val="True"/>
  <p:tag name="LATEXENGINEID" val="0"/>
  <p:tag name="TEMPFOLDER" val="c:\Temp\IguanaTeX\"/>
  <p:tag name="LATEXFORMHEIGHT" val="409.5"/>
  <p:tag name="LATEXFORMWIDTH" val="578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8.1927"/>
  <p:tag name="ORIGINALWIDTH" val="3101.612"/>
  <p:tag name="OUTPUTTYPE" val="PNG"/>
  <p:tag name="IGUANATEXVERSION" val="160"/>
  <p:tag name="LATEXADDIN" val="\documentclass{article}&#10;\usepackage{amsmath, mathtools, empheq, xcolor}&#10;\usepackage[version=4]{mhchem}&#10;\pagestyle{empty}&#10;\begin{document}&#10;\begin{empheq}[box=\fcolorbox{blue}{white}]{equation*}&#10;\label{eq:co2-release}&#10;\text{\ce{CO2} release}&#10;\left\{&#10;\begin{aligned}&#10;\ce{2 HA + M2CO3 &amp;-&gt; 2 MA + H2O + CO2} \\&#10;\ce{HA + MHCO3 &amp;-&gt; MA + H2O + CO2}&#10;\end{aligned}&#10;\right.&#10;\end{empheq}&#10;\end{document}"/>
  <p:tag name="IGUANATEXSIZE" val="28"/>
  <p:tag name="IGUANATEXCURSOR" val="340"/>
  <p:tag name="TRANSPARENCY" val="True"/>
  <p:tag name="LATEXENGINEID" val="0"/>
  <p:tag name="TEMPFOLDER" val="c:\Temp\IguanaTeX\"/>
  <p:tag name="LATEXFORMHEIGHT" val="409.5"/>
  <p:tag name="LATEXFORMWIDTH" val="578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0.9336"/>
  <p:tag name="ORIGINALWIDTH" val="2771.654"/>
  <p:tag name="OUTPUTTYPE" val="PNG"/>
  <p:tag name="IGUANATEXVERSION" val="160"/>
  <p:tag name="LATEXADDIN" val="\documentclass{article}&#10;\usepackage{mathtools, empheq, xcolor}&#10;\pagestyle{empty}&#10;\begin{document}&#10;\begin{empheq}[box=\fcolorbox{blue}{white}]{equation*}&#10;\frac{\partial C_i}{\partial t} = &#10;- \underbrace{ \mathbf{u} \cdot \nabla C_i \vphantom{\frac{z_i D_i F}{RT}}}_\text{advection} &#10;+ \underbrace{D_i \nabla^2 C_i \vphantom{\frac{z_i D_j F}{RT}}}_\text{diffusion}&#10;+ \underbrace{\frac{z_i D_i F}{RT} \nabla \cdot \left(C_i \nabla \phi_L \right)}_\text{electromigration}&#10;\end{empheq}&#10;\end{document}"/>
  <p:tag name="IGUANATEXSIZE" val="28"/>
  <p:tag name="IGUANATEXCURSOR" val="420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07.1991"/>
  <p:tag name="ORIGINALWIDTH" val="4045.744"/>
  <p:tag name="OUTPUTTYPE" val="PNG"/>
  <p:tag name="IGUANATEXVERSION" val="160"/>
  <p:tag name="LATEXADDIN" val="\documentclass{article}&#10;\usepackage{mathtools, empheq, xcolor}&#10;\usepackage[version=4]{mhchem}&#10;\newcommand{\Kadd}{K_{\text{AQ-adduct}}}&#10;\newcommand{\Kpro}{K_{\text{protonation}}}&#10;\pagestyle{empty}&#10;\begin{document}&#10;\begin{empheq}[box=\fcolorbox{blue}{white}]{align*}&#10;\ce{AQ^{2-} + 2 CO2\,(aq) &amp;&lt;=&gt; AQ(CO2)_2^{2-}} &amp;&#10;\Kadd &amp;= \frac{\ce{[AQ(CO2)_2^{2-}]}}{\ce{[AQ^{2-}][CO2\,(aq)]^2}}&#10;% \\&#10;%\ce{AQ^{2-} + 2H^+ &amp;&lt;=&gt; AQH2} &amp;&#10;%\Kpro &amp;= \frac{\ce{[AQH2]}}{\ce{[AQ^{2-}][H^+]^2}}&#10;\end{empheq}&#10;\end{document}"/>
  <p:tag name="IGUANATEXSIZE" val="28"/>
  <p:tag name="IGUANATEXCURSOR" val="498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4.1545"/>
  <p:tag name="ORIGINALWIDTH" val="3128.609"/>
  <p:tag name="OUTPUTTYPE" val="PNG"/>
  <p:tag name="IGUANATEXVERSION" val="160"/>
  <p:tag name="LATEXADDIN" val="\documentclass{article}&#10;\usepackage{mathtools, empheq, xcolor}&#10;\usepackage[version=4]{mhchem}&#10;\newcommand{\Kax}[1]{K_{\text{a#1}}}&#10;\pagestyle{empty}&#10;\begin{document}&#10;\begin{empheq}[box=\fcolorbox{blue}{white}]{align*}&#10;\ce{AQH2 &amp;&lt;=&gt; AQH^- + H^+} &amp; &#10;\Kax1 &amp;= \frac{\ce{[AQH^-][H^+]}}{\ce{[AQH2]}} \\&#10;\ce{AQH^- &amp;&lt;=&gt; AQ^{2-} + H^+} &amp; &#10;\Kax2 &amp;= \frac{\ce{[AQ^{2-}][H^+]}}{\ce{[AQH^-]}}&#10;\end{empheq}&#10;\end{document}&#10;"/>
  <p:tag name="IGUANATEXSIZE" val="28"/>
  <p:tag name="IGUANATEXCURSOR" val="380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64.1545"/>
  <p:tag name="ORIGINALWIDTH" val="3525.309"/>
  <p:tag name="OUTPUTTYPE" val="PNG"/>
  <p:tag name="IGUANATEXVERSION" val="160"/>
  <p:tag name="LATEXADDIN" val="\documentclass{article}&#10;\usepackage{mathtools, empheq, xcolor}&#10;\usepackage[version=4]{mhchem}&#10;\newcommand{\K}[1]{K_{\text{#1}}}&#10;\pagestyle{empty}&#10;\begin{document}&#10;\begin{empheq}[box=\fcolorbox{blue}{white}]{align*}&#10;\ce{CO2\,(aq) + H2O &amp;&lt;=&gt; HCO3^- + H^+} &amp;&#10;\K4 &amp;= \frac{\ce{[HCO3^-][H^+]}}{\ce{[CO2\,(aq)]}} \\&#10;\ce{HCO3^- &amp;&lt;=&gt; CO3^{2-} + H^+} &amp;&#10;\K5 &amp;= \frac{\ce{[CO3^{2-}][H^+]}}{\ce{[HCO3^-]}}&#10;\end{empheq}&#10;\end{document}&#10;"/>
  <p:tag name="IGUANATEXSIZE" val="28"/>
  <p:tag name="IGUANATEXCURSOR" val="393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.222"/>
  <p:tag name="ORIGINALWIDTH" val="2313.461"/>
  <p:tag name="OUTPUTTYPE" val="PNG"/>
  <p:tag name="IGUANATEXVERSION" val="160"/>
  <p:tag name="LATEXADDIN" val="\documentclass{article}&#10;\usepackage{mathtools, empheq, xcolor}&#10;\usepackage[version=4]{mhchem}&#10;\newcommand{\Kw}{K_{\text{w}}}&#10;\pagestyle{empty}&#10;\begin{document}&#10;\begin{empheq}[box=\fcolorbox{blue}{white}]&#10;%{align*}&#10;%\ce{H2O &amp;&lt;=&gt; H^+ + OH^-} &amp; &#10;%\Kw &amp;= \ce{[H^+][OH^-]}&#10;%{align*}&#10;{equation*}&#10;\ce{H2O &lt;=&gt; H^+ + OH^-} \quad&#10;\Kw = \ce{[H^+][OH^-]}&#10;\end{empheq}&#10;\end{document}"/>
  <p:tag name="IGUANATEXSIZE" val="28"/>
  <p:tag name="IGUANATEXCURSOR" val="324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3.7233"/>
  <p:tag name="ORIGINALWIDTH" val="1513.311"/>
  <p:tag name="OUTPUTTYPE" val="PNG"/>
  <p:tag name="IGUANATEXVERSION" val="160"/>
  <p:tag name="LATEXADDIN" val="\documentclass{article}&#10;\usepackage{mathtools, empheq, xcolor}&#10;\usepackage[version=4]{mhchem}&#10;\newcommand{\pcoo}{p_{\ce{CO2}}}&#10;\newcommand{\Chenry}{C_{\text{Henry}}}&#10;\pagestyle{empty}&#10;\begin{document}&#10;\begin{empheq}[box=\fcolorbox{blue}{white}]{equation*}&#10;\ce{[CO2\,(aq)] = \Chenry \cdot \pcoo}&#10;\end{empheq}&#10;\end{document}"/>
  <p:tag name="IGUANATEXSIZE" val="28"/>
  <p:tag name="IGUANATEXCURSOR" val="294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6.4716"/>
  <p:tag name="ORIGINALWIDTH" val="2872.141"/>
  <p:tag name="OUTPUTTYPE" val="PNG"/>
  <p:tag name="IGUANATEXVERSION" val="160"/>
  <p:tag name="LATEXADDIN" val="\documentclass{article}&#10;\usepackage{mathtools, empheq, xcolor}&#10;\usepackage[version=4]{mhchem}&#10;\pagestyle{empty}&#10;\begin{document}&#10;\begin{empheq}[box=\fcolorbox{blue}{white}]{equation*}&#10;\ce{[AQ^2-] + [AQ(CO2)_2^{2-}] + [AQH^-] + [AQH2] = $C_T$}&#10;\end{empheq}&#10;\end{document}"/>
  <p:tag name="IGUANATEXSIZE" val="28"/>
  <p:tag name="IGUANATEXCURSOR" val="242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70.2287"/>
  <p:tag name="ORIGINALWIDTH" val="586.4267"/>
  <p:tag name="OUTPUTTYPE" val="PNG"/>
  <p:tag name="IGUANATEXVERSION" val="160"/>
  <p:tag name="LATEXADDIN" val="\documentclass{article}&#10;\usepackage{amsmath, empheq, xcolor}&#10;\pagestyle{empty}&#10;\begin{document}&#10;\begin{empheq}[box=\fcolorbox{blue}{white}]{equation*} &#10;\nabla \cdot \mathbf{u} = 0&#10;\end{empheq}&#10;\end{document}"/>
  <p:tag name="IGUANATEXSIZE" val="28"/>
  <p:tag name="IGUANATEXCURSOR" val="149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.67299"/>
  <p:tag name="ORIGINALWIDTH" val="959.3548"/>
  <p:tag name="OUTPUTTYPE" val="PNG"/>
  <p:tag name="IGUANATEXVERSION" val="160"/>
  <p:tag name="LATEXADDIN" val="\documentclass{article}&#10;\usepackage{mathtools, empheq, xcolor}&#10;\usepackage[version=4]{mhchem}&#10;\pagestyle{empty}&#10;\begin{document}&#10;%\begin{empheq}[box=\fcolorbox{blue}{white}]&#10;\begin{empheq}{equation*}&#10;\resizebox{420pt}{!}&#10;{\ce{[M^+] + [H^+] = 2[AQ^{2-}] + 2[AQ(CO2)_2^{2-}] + [AQH^-] + 2[CO3^{2-}] + [HCO3^-] + [OH^-]}}&#10;\end{empheq}&#10;\end{document}"/>
  <p:tag name="IGUANATEXSIZE" val="28"/>
  <p:tag name="IGUANATEXCURSOR" val="188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15.448"/>
  <p:tag name="ORIGINALWIDTH" val="1369.329"/>
  <p:tag name="OUTPUTTYPE" val="PNG"/>
  <p:tag name="IGUANATEXVERSION" val="160"/>
  <p:tag name="LATEXADDIN" val="\documentclass{article}&#10;\usepackage{mathtools, empheq, xcolor}&#10;\usepackage[version=4]{mhchem}&#10;\newcommand{\Kadd}{K_{\text{AQ-adduct}}}&#10;\newcommand{\Kpro}{K_{\text{protonation}}}&#10;\newcommand{\Kw}{K_{\text{w}}}&#10;\newcommand{\Ka}{K_{\text{a}}}&#10;\newcommand{\Kax}[1]{K_{\text{a#1}}}&#10;\newcommand{\pKa}{\text{p}K_{\text{a}}}&#10;\newcommand{\pKax}[1]{\text{p}K_{\text{a#1}}}&#10;\newcommand{\K}[1]{K_{\text{#1}}}&#10;\newcommand{\pcoo}{p_{\ce{CO2}}}&#10;\newcommand{\Chenry}{C_{\text{Henry}}}\pagestyle{empty}&#10;\begin{document}&#10;\begin{empheq}[box=\fcolorbox{blue}{white}]{align*}&#10;\ce{[OH^-]} &amp;= \Kw / \ce{[H^+]} \\&#10;\ce{CO2 (aq)} &amp;= \ce{\Chenry \pcoo}&#10;\end{empheq}&#10;\end{document}&#10;"/>
  <p:tag name="IGUANATEXSIZE" val="28"/>
  <p:tag name="IGUANATEXCURSOR" val="624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9.6963"/>
  <p:tag name="ORIGINALWIDTH" val="1889.014"/>
  <p:tag name="OUTPUTTYPE" val="PNG"/>
  <p:tag name="IGUANATEXVERSION" val="160"/>
  <p:tag name="LATEXADDIN" val="\documentclass{article}&#10;\usepackage{mathtools, empheq, xcolor}&#10;\usepackage[version=4]{mhchem}&#10;\newcommand{\Kadd}{K_{\text{AQ-adduct}}}&#10;\newcommand{\Kpro}{K_{\text{protonation}}}&#10;\newcommand{\Kw}{K_{\text{w}}}&#10;\newcommand{\Ka}{K_{\text{a}}}&#10;\newcommand{\Kax}[1]{K_{\text{a#1}}}&#10;\newcommand{\pKa}{\text{p}K_{\text{a}}}&#10;\newcommand{\pKax}[1]{\text{p}K_{\text{a#1}}}&#10;\newcommand{\K}[1]{K_{\text{#1}}}&#10;\newcommand{\pcoo}{p_{\ce{CO2}}}&#10;\newcommand{\Chenry}{C_{\text{Henry}}}\pagestyle{empty}&#10;\begin{document}&#10;\begin{empheq}[box=\fcolorbox{blue}{white}]{align*}&#10;\ce{[HCO3^{-}]} &amp;= \ce{K_4 \cdot [CO2 (aq)]/ [H+]} \\&#10;\ce{[CO3^{2-}]} &amp;= \ce{K_5 \cdot [HCO3^{-}]/ [H+]}&#10;\end{empheq}&#10;\end{document}&#10;"/>
  <p:tag name="IGUANATEXSIZE" val="28"/>
  <p:tag name="IGUANATEXCURSOR" val="651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29.6963"/>
  <p:tag name="ORIGINALWIDTH" val="1773.528"/>
  <p:tag name="OUTPUTTYPE" val="PNG"/>
  <p:tag name="IGUANATEXVERSION" val="160"/>
  <p:tag name="LATEXADDIN" val="\documentclass{article}&#10;\usepackage{mathtools, empheq, xcolor}&#10;\usepackage[version=4]{mhchem}&#10;\newcommand{\Kadd}{K_{\text{AQ-adduct}}}&#10;\newcommand{\Kpro}{K_{\text{protonation}}}&#10;\newcommand{\Kw}{K_{\text{w}}}&#10;\newcommand{\Ka}{K_{\text{a}}}&#10;\newcommand{\Kax}[1]{K_{\text{a#1}}}&#10;\newcommand{\pKa}{\text{p}K_{\text{a}}}&#10;\newcommand{\pKax}[1]{\text{p}K_{\text{a#1}}}&#10;\newcommand{\K}[1]{K_{\text{#1}}}&#10;\newcommand{\pcoo}{p_{\ce{CO2}}}&#10;\newcommand{\Chenry}{C_{\text{Henry}}}\pagestyle{empty}&#10;\begin{document}&#10;\begin{empheq}[box=\fcolorbox{blue}{white}]{align*}&#10;\ce{[AQH^{-}]} &amp;= \ce{\Ka1 \cdot [AQH2]/ [H^+]} \\&#10;\ce{[AQ^{2-}]} &amp;= \ce{\Ka2 \cdot [AQH^-]/ [H^+]}&#10;\end{empheq}&#10;\end{document}&#10;"/>
  <p:tag name="IGUANATEXSIZE" val="28"/>
  <p:tag name="IGUANATEXCURSOR" val="613"/>
  <p:tag name="TRANSPARENCY" val="True"/>
  <p:tag name="LATEXENGINEID" val="0"/>
  <p:tag name="TEMPFOLDER" val="c:\Temp\IguanaTeX\"/>
  <p:tag name="LATEXFORMHEIGHT" val="372.5"/>
  <p:tag name="LATEXFORMWIDTH" val="592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0.9711"/>
  <p:tag name="ORIGINALWIDTH" val="2808.399"/>
  <p:tag name="OUTPUTTYPE" val="PNG"/>
  <p:tag name="IGUANATEXVERSION" val="160"/>
  <p:tag name="LATEXADDIN" val="\documentclass{article}&#10;\usepackage{mathtools, empheq, xcolor}&#10;\usepackage[version=4]{mhchem}&#10;\newcommand{\Kadd}{K_{\text{AQ-adduct}}}&#10;\newcommand{\Kpro}{K_{\text{protonation}}}&#10;\newcommand{\Kw}{K_{\text{w}}}&#10;\newcommand{\Ka}{K_{\text{a}}}&#10;\newcommand{\Kax}[1]{K_{\text{a#1}}}&#10;\newcommand{\pKa}{\text{p}K_{\text{a}}}&#10;\newcommand{\pKax}[1]{\text{p}K_{\text{a#1}}}&#10;\newcommand{\K}[1]{K_{\text{#1}}}&#10;\newcommand{\pcoo}{p_{\ce{CO2}}}&#10;\newcommand{\Chenry}{C_{\text{Henry}}}\pagestyle{empty}&#10;\begin{document}&#10;\begin{empheq}[box=\fcolorbox{blue}{white}]{equation*}&#10;\ce{[AQ(CO2)_2^{2-}]} = \ce{\Kadd \cdot [AQ^{2-}]\cdot [CO2 (aq)]^2}&#10;\end{empheq}&#10;\end{document}&#10;"/>
  <p:tag name="IGUANATEXSIZE" val="28"/>
  <p:tag name="IGUANATEXCURSOR" val="625"/>
  <p:tag name="TRANSPARENCY" val="True"/>
  <p:tag name="LATEXENGINEID" val="0"/>
  <p:tag name="TEMPFOLDER" val="c:\Temp\IguanaTeX\"/>
  <p:tag name="LATEXFORMHEIGHT" val="372.5"/>
  <p:tag name="LATEXFORMWIDTH" val="592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.9704"/>
  <p:tag name="ORIGINALWIDTH" val="2323.21"/>
  <p:tag name="OUTPUTTYPE" val="PNG"/>
  <p:tag name="IGUANATEXVERSION" val="160"/>
  <p:tag name="LATEXADDIN" val="\documentclass{article}&#10;\usepackage{mathtools, empheq, xcolor}&#10;\usepackage[version=4]{mhchem}&#10;\newcommand{\Kax}[1]{K_{\text{a#1}}}&#10;\pagestyle{empty}&#10;\begin{document}&#10;\begin{empheq}[box=\fcolorbox{blue}{white}]{align*}&#10;\ce{[H^+]} &amp;= e^x &amp; &#10;x &amp;= \ln\left(\ce{[H^+]}\right)&#10;\end{empheq}&#10;\end{document}&#10;"/>
  <p:tag name="IGUANATEXSIZE" val="28"/>
  <p:tag name="IGUANATEXCURSOR" val="261"/>
  <p:tag name="TRANSPARENCY" val="True"/>
  <p:tag name="LATEXENGINEID" val="0"/>
  <p:tag name="TEMPFOLDER" val="c:\Temp\IguanaTeX\"/>
  <p:tag name="LATEXFORMHEIGHT" val="363"/>
  <p:tag name="LATEXFORMWIDTH" val="679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952"/>
  <p:tag name="ORIGINALWIDTH" val="3025.122"/>
  <p:tag name="OUTPUTTYPE" val="PNG"/>
  <p:tag name="IGUANATEXVERSION" val="160"/>
  <p:tag name="LATEXADDIN" val="\documentclass{article}&#10;\usepackage{mathtools, empheq, xcolor}&#10;\usepackage[version=4]{mhchem}&#10;\newcommand{\Kax}[1]{K_{\text{a#1}}}&#10;\pagestyle{empty}&#10;\begin{document}&#10;\begin{empheq}[box=\fcolorbox{blue}{white}]{align*}&#10;\ce{[AQH2]} &amp;= \frac{C_T}{1+e^{-y}} &amp; &#10;y &amp;= \ln\left(\frac{\ce{[AQH2]}}{C_T - \ce{[AQH2]}}\right)&#10;\end{empheq}&#10;\end{document}&#10;"/>
  <p:tag name="IGUANATEXSIZE" val="28"/>
  <p:tag name="IGUANATEXCURSOR" val="292"/>
  <p:tag name="TRANSPARENCY" val="True"/>
  <p:tag name="LATEXENGINEID" val="0"/>
  <p:tag name="TEMPFOLDER" val="c:\Temp\IguanaTeX\"/>
  <p:tag name="LATEXFORMHEIGHT" val="363"/>
  <p:tag name="LATEXFORMWIDTH" val="679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4.7019"/>
  <p:tag name="ORIGINALWIDTH" val="3673.791"/>
  <p:tag name="OUTPUTTYPE" val="PNG"/>
  <p:tag name="IGUANATEXVERSION" val="160"/>
  <p:tag name="LATEXADDIN" val="\documentclass{article}&#10;\usepackage{mathtools, empheq, xcolor}&#10;\usepackage[version=4]{mhchem}&#10;\newcommand{\Kax}[1]{K_{\text{a#1}}}&#10;\pagestyle{empty}&#10;\begin{document}&#10;\begin{empheq}[box=\fcolorbox{blue}{white}]{align*}&#10;\varepsilon_c = 2 \cdot \frac{(\rho^+ - \rho^-)}{(\rho^+ + \rho^-)}&#10;\hspace{4em}&#10;\varepsilon_Q = \frac{Q_T - C_T}{C_T}&#10;\hspace{4em}&#10;\varepsilon = \sqrt{\varepsilon_c^2 + \varepsilon_Q^2}&#10;\end{empheq}&#10;\end{document}&#10;"/>
  <p:tag name="IGUANATEXSIZE" val="28"/>
  <p:tag name="IGUANATEXCURSOR" val="349"/>
  <p:tag name="TRANSPARENCY" val="True"/>
  <p:tag name="LATEXENGINEID" val="0"/>
  <p:tag name="TEMPFOLDER" val="c:\Temp\IguanaTeX\"/>
  <p:tag name="LATEXFORMHEIGHT" val="363"/>
  <p:tag name="LATEXFORMWIDTH" val="679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47.919"/>
  <p:tag name="ORIGINALWIDTH" val="4326.959"/>
  <p:tag name="OUTPUTTYPE" val="PNG"/>
  <p:tag name="IGUANATEXVERSION" val="160"/>
  <p:tag name="LATEXADDIN" val="\documentclass{article}&#10;\usepackage{mathtools, empheq, xcolor}&#10;\usepackage[version=4]{mhchem}&#10;\newcommand{\Kax}[1]{K_{\text{a#1}}}&#10;\pagestyle{empty}&#10;\begin{document}&#10;\begin{empheq}[box=\fcolorbox{blue}{white}]{equation*}&#10;\begin{align*}&#10;\rho^+ &amp;= \ce{[M^+]} + \ce{[H^+]} \\&#10;\rho^- &amp;= \ce{[OH^-]} + \ce{[HCO3^-]} + 2\ce{[CO3^{2-}]} + \ce{[AQH-]} + 2\ce{[AQ^{2-}]} + 2\ce{[AQ(CO2)_2^{2-}]} \\&#10;Q_T &amp;= \ce{[AQH2] + [AQH^-] + [AQ^{2-}] + [AQ(CO2)_2^{2-}]}&#10;\end{align*}&#10;\end{empheq}&#10;\end{document}&#10;"/>
  <p:tag name="IGUANATEXSIZE" val="28"/>
  <p:tag name="IGUANATEXCURSOR" val="446"/>
  <p:tag name="TRANSPARENCY" val="True"/>
  <p:tag name="LATEXENGINEID" val="0"/>
  <p:tag name="TEMPFOLDER" val="c:\Temp\IguanaTeX\"/>
  <p:tag name="LATEXFORMHEIGHT" val="363"/>
  <p:tag name="LATEXFORMWIDTH" val="679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30.9336"/>
  <p:tag name="ORIGINALWIDTH" val="3247.844"/>
  <p:tag name="OUTPUTTYPE" val="PNG"/>
  <p:tag name="IGUANATEXVERSION" val="160"/>
  <p:tag name="LATEXADDIN" val="\documentclass{article}&#10;\usepackage{mathtools, empheq, xcolor}&#10;\pagestyle{empty}&#10;\begin{document}&#10;\begin{empheq}[box=\fcolorbox{blue}{white}]{equation*}&#10;\frac{\partial C_j}{\partial t} = &#10;- \underbrace{ \mathbf{u} \cdot \nabla C_j \vphantom{\frac{z_j D_j F}{RT}}}_\text{advection} &#10;+ \underbrace{D_j \nabla^2 C_j \vphantom{\frac{z_j D_j F}{RT}}}_\text{diffusion}&#10;+ \underbrace{\frac{z_j D_j F}{RT} \nabla \cdot \left(C_j \nabla \phi_L \right)}_\text{electromigration}&#10;+ \underbrace{S_j \vphantom{\frac{z_j D_j F}{RT}}}_\text{source}&#10;\end{empheq}&#10;\end{document}"/>
  <p:tag name="IGUANATEXSIZE" val="28"/>
  <p:tag name="IGUANATEXCURSOR" val="517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6.9741"/>
  <p:tag name="ORIGINALWIDTH" val="1111.361"/>
  <p:tag name="OUTPUTTYPE" val="PNG"/>
  <p:tag name="IGUANATEXVERSION" val="160"/>
  <p:tag name="LATEXADDIN" val="\documentclass{article}&#10;\usepackage{amsmath, empheq, xcolor}&#10;\pagestyle{empty}&#10;\begin{document}&#10;\begin{empheq}[box=\fcolorbox{blue}{white}]{equation*}&#10;%\tag{4}&#10;\eta = \phi_S - \phi_L - E_\text{eq}&#10;\end{empheq}&#10;\end{document}"/>
  <p:tag name="IGUANATEXSIZE" val="28"/>
  <p:tag name="IGUANATEXCURSOR" val="152"/>
  <p:tag name="TRANSPARENCY" val="True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2.9509"/>
  <p:tag name="ORIGINALWIDTH" val="1757.78"/>
  <p:tag name="OUTPUTTYPE" val="PNG"/>
  <p:tag name="IGUANATEXVERSION" val="160"/>
  <p:tag name="LATEXADDIN" val="\documentclass{article}&#10;\usepackage{amsmath, empheq, xcolor}&#10;\usepackage[version=4]{mhchem}&#10;\pagestyle{empty}&#10;\begin{document}&#10;\begin{empheq}[box=\fcolorbox{blue}{white}]{equation*}&#10;E_\text{eq} = E^0 + \frac{RT}{n_eF} \ln &#10;\left(\frac{C_{O} C_{H}^{n_p}}{C_{R}}\right)&#10;\end{empheq}&#10;\end{document}"/>
  <p:tag name="IGUANATEXSIZE" val="28"/>
  <p:tag name="IGUANATEXCURSOR" val="198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3.952"/>
  <p:tag name="ORIGINALWIDTH" val="3229.846"/>
  <p:tag name="OUTPUTTYPE" val="PNG"/>
  <p:tag name="IGUANATEXVERSION" val="160"/>
  <p:tag name="LATEXADDIN" val="\documentclass{article}&#10;\usepackage{amsmath, empheq, xcolor}&#10;\pagestyle{empty}&#10;\begin{document}&#10;\begin{empheq}[box=\fcolorbox{blue}{white}]{equation*}&#10;S = a \; k_0 \; C_O^{\alpha_O} C_R^{\alpha_R}&#10;\left[&#10;\exp\left(\frac{n_e F \alpha_O}{RT} \eta \right) -&#10;\exp\left(-\frac{n_e F \alpha_R}{RT} \eta \right)&#10;\right]&#10;\end{empheq}&#10;\end{document}"/>
  <p:tag name="IGUANATEXSIZE" val="20"/>
  <p:tag name="IGUANATEXCURSOR" val="163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0.7199"/>
  <p:tag name="ORIGINALWIDTH" val="2187.477"/>
  <p:tag name="OUTPUTTYPE" val="PNG"/>
  <p:tag name="IGUANATEXVERSION" val="160"/>
  <p:tag name="LATEXADDIN" val="\documentclass{article}&#10;\usepackage{amsmath, empheq, xcolor, nicefrac}&#10;\pagestyle{empty}&#10;\begin{document}&#10;\begin{empheq}[box=\fcolorbox{blue}{white}]{equation*}&#10;S = 2 \, a \, k_0 \, \sqrt{C_O C_R}&#10;\sinh{\left(&#10;\nicefrac{n_e}{2} \cdot \nicefrac{F}{RT} \cdot \eta \right)}&#10;\end{empheq}&#10;\end{document}"/>
  <p:tag name="IGUANATEXSIZE" val="20"/>
  <p:tag name="IGUANATEXCURSOR" val="178"/>
  <p:tag name="TRANSPARENCY" val="True"/>
  <p:tag name="LATEXENGINEID" val="0"/>
  <p:tag name="TEMPFOLDER" val="c:\Temp\IguanaTeX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69.8912"/>
  <p:tag name="ORIGINALWIDTH" val="2674.166"/>
  <p:tag name="OUTPUTTYPE" val="PNG"/>
  <p:tag name="IGUANATEXVERSION" val="160"/>
  <p:tag name="LATEXADDIN" val="\newcommand{\grad}{\nabla}&#10;\newcommand{\uvec}{\mathbf{u}}&#10;\newcommand{\Vart}{\tilde{V}_\text{ar}}&#10;\newcommand{\etat}{\tilde{\eta}}&#10;\documentclass{article}&#10;\usepackage{amsmath, empheq, xcolor, nicefrac, changepage}&#10;\pagestyle{empty}&#10;\begin{document}&#10;\begin{adjustwidth}{0cm}{3cm}&#10;\begin{empheq}[box=\fcolorbox{blue}{white}]{align*}&#10;\uvec \cdot \grad s  &amp;= D \grad^2 s &amp; \text{(interior)} \\&#10;s &amp;= \sigma(\Vart - \etat) &amp; \text{(surface)} \\&#10;\sinh(\etat/2) &amp;= - \left( \frac{D / 2ak_0}{\sqrt{1(1-s)}} \right) \grad^2 s &amp; \text{(surface)}&#10;\end{empheq}&#10;\end{adjustwidth}&#10;\end{document}"/>
  <p:tag name="IGUANATEXSIZE" val="20"/>
  <p:tag name="IGUANATEXCURSOR" val="534"/>
  <p:tag name="TRANSPARENCY" val="True"/>
  <p:tag name="LATEXENGINEID" val="0"/>
  <p:tag name="TEMPFOLDER" val="c:\Temp\IguanaTeX\"/>
  <p:tag name="LATEXFORMHEIGHT" val="340"/>
  <p:tag name="LATEXFORMWIDTH" val="633.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20.4349"/>
  <p:tag name="ORIGINALWIDTH" val="1847.769"/>
  <p:tag name="OUTPUTTYPE" val="PNG"/>
  <p:tag name="IGUANATEXVERSION" val="160"/>
  <p:tag name="LATEXADDIN" val="\newcommand{\Vart}{\tilde{V}_\text{ar}}&#10;\newcommand{\etat}{\tilde{\eta}}&#10;\documentclass{article}&#10;\usepackage{amsmath, empheq, xcolor, nicefrac, changepage}&#10;\pagestyle{empty}&#10;\begin{document}&#10;\begin{adjustwidth}{0cm}{3cm}&#10;\begin{empheq}[box=\fcolorbox{blue}{white}]{align*}&#10;\etat^{(n+1)} &amp;= (1-\omega)\etat^{(n)} + \omega \etat_I(s^{(n)}) \\&#10;s^{(n+1)} &amp;= \sigma\left(\Vart - \etat^{(n+1)} \right)&#10;\end{empheq}&#10;\end{adjustwidth}&#10;\end{document}"/>
  <p:tag name="IGUANATEXSIZE" val="20"/>
  <p:tag name="IGUANATEXCURSOR" val="334"/>
  <p:tag name="TRANSPARENCY" val="True"/>
  <p:tag name="LATEXENGINEID" val="0"/>
  <p:tag name="TEMPFOLDER" val="c:\Temp\IguanaTeX\"/>
  <p:tag name="LATEXFORMHEIGHT" val="340"/>
  <p:tag name="LATEXFORMWIDTH" val="633.5"/>
  <p:tag name="LATEXFORMWRAP" val="True"/>
  <p:tag name="BITMAPVECTOR" val="0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9227</TotalTime>
  <Words>4303</Words>
  <Application>Microsoft Office PowerPoint</Application>
  <PresentationFormat>Widescreen</PresentationFormat>
  <Paragraphs>641</Paragraphs>
  <Slides>65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Aptos</vt:lpstr>
      <vt:lpstr>Arial</vt:lpstr>
      <vt:lpstr>Calibri</vt:lpstr>
      <vt:lpstr>Calibri Light</vt:lpstr>
      <vt:lpstr>Cambria Math</vt:lpstr>
      <vt:lpstr>Google Sans</vt:lpstr>
      <vt:lpstr>Office 2013 - 2022 Theme</vt:lpstr>
      <vt:lpstr>Simulation and Analysis of Electrochemical Systems </vt:lpstr>
      <vt:lpstr>Overview</vt:lpstr>
      <vt:lpstr>Four Scientific Works</vt:lpstr>
      <vt:lpstr>What is a Redox Flow Battery (RFB)?</vt:lpstr>
      <vt:lpstr>Why Redox Flow Batteries?</vt:lpstr>
      <vt:lpstr>Why Carbon Capture &amp; Storage (CCS)?</vt:lpstr>
      <vt:lpstr>Digital Twin for Porous Electrodes in RFBs</vt:lpstr>
      <vt:lpstr>Calculating State of Charge from Image Data</vt:lpstr>
      <vt:lpstr>Simulating an Acid-Base Generator</vt:lpstr>
      <vt:lpstr>Thermodynamic Analysis of a Quinone CCS</vt:lpstr>
      <vt:lpstr>1. Digital Twin for Porous Electrodes in Redox Flow Batteries</vt:lpstr>
      <vt:lpstr>Simulation Overview of Redox Flow Battery</vt:lpstr>
      <vt:lpstr>What is AQDS (Anthraquinone Disulfonate)?</vt:lpstr>
      <vt:lpstr>Experiment with a 3D Printed Electrode</vt:lpstr>
      <vt:lpstr>Loosely Coupled Problems &amp; Discretization</vt:lpstr>
      <vt:lpstr>Fluid Flow: Navier-Stokes Equation</vt:lpstr>
      <vt:lpstr>Mass Transport: Nernst-Planck Equation</vt:lpstr>
      <vt:lpstr>Boundary Conditions &amp; Simulation Overview</vt:lpstr>
      <vt:lpstr>Nernst Equation and Overpotential</vt:lpstr>
      <vt:lpstr>Reaction Kinetics: Butler-Volmer Equation</vt:lpstr>
      <vt:lpstr>Model Overview: Three Levels of Fidelity</vt:lpstr>
      <vt:lpstr>Good Agreement with Experiments</vt:lpstr>
      <vt:lpstr>Electromigration is Negligible – Model Refinement</vt:lpstr>
      <vt:lpstr>Iterative Upsampling: “Multigrid on Steroids”</vt:lpstr>
      <vt:lpstr>Steady State PDE in Terms of State of Charge s</vt:lpstr>
      <vt:lpstr>Nernst Model</vt:lpstr>
      <vt:lpstr>Results: Fluid Flow Streamlines</vt:lpstr>
      <vt:lpstr>Results: Overpotential on Electrode</vt:lpstr>
      <vt:lpstr>2. Calculating SOC from Images of a Commercial Porous Electrode</vt:lpstr>
      <vt:lpstr>QEFSM Experimental Setup</vt:lpstr>
      <vt:lpstr>Fluorescence Difference of AQDS Redox Pair</vt:lpstr>
      <vt:lpstr>Modeling Brightness vs. Concentrations</vt:lpstr>
      <vt:lpstr>Calculating SOC from Brightness</vt:lpstr>
      <vt:lpstr>QEFSM Results—Minimal Visual Artifacts</vt:lpstr>
      <vt:lpstr>3. Simulating an  Acid-Base Generator</vt:lpstr>
      <vt:lpstr>pH Swing Mechanism for Carbon Capture</vt:lpstr>
      <vt:lpstr>Acid-Base Generator Cell Structure</vt:lpstr>
      <vt:lpstr>ABG Schematic &amp; Simulation Approach</vt:lpstr>
      <vt:lpstr>Explicit Time Steps for ABG Simulation</vt:lpstr>
      <vt:lpstr>Acid-Base Generator Simulation Results</vt:lpstr>
      <vt:lpstr>4. Thermodynamic Analysis of a Quinone Carbon Capture System</vt:lpstr>
      <vt:lpstr>Thermodynamic System of Equations (9)</vt:lpstr>
      <vt:lpstr>Strategy for Optimization Problems</vt:lpstr>
      <vt:lpstr>Eliminating Variables</vt:lpstr>
      <vt:lpstr>Transforming Variables &amp; Calling Optimizer</vt:lpstr>
      <vt:lpstr>Results: Three Behavioral Regimes</vt:lpstr>
      <vt:lpstr>Conclusions &amp; Future  Research Directions</vt:lpstr>
      <vt:lpstr>Scientific Conclusions</vt:lpstr>
      <vt:lpstr>Comments on Scientific Computing</vt:lpstr>
      <vt:lpstr>Future Research Directions</vt:lpstr>
      <vt:lpstr>Acknowledgments</vt:lpstr>
      <vt:lpstr>Advisors: Chris Rycroft &amp; Mike Aziz</vt:lpstr>
      <vt:lpstr>Rycroft Group</vt:lpstr>
      <vt:lpstr>Aziz Group</vt:lpstr>
      <vt:lpstr>Convexity Colleagues</vt:lpstr>
      <vt:lpstr>Old Friends</vt:lpstr>
      <vt:lpstr>Gibson Family</vt:lpstr>
      <vt:lpstr>Emanuel Family (OG)</vt:lpstr>
      <vt:lpstr>My Family</vt:lpstr>
      <vt:lpstr>Afterword: Responding to a Time of Crisis in America</vt:lpstr>
      <vt:lpstr>Defending Harvard Against Tyranny</vt:lpstr>
      <vt:lpstr>Sustaining Science at Harvard and Beyond</vt:lpstr>
      <vt:lpstr>Appendix</vt:lpstr>
      <vt:lpstr>Teasers to Read Dissertation</vt:lpstr>
      <vt:lpstr>Image URLs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S. Emanuel</dc:creator>
  <cp:lastModifiedBy>Michael S. Emanuel</cp:lastModifiedBy>
  <cp:revision>459</cp:revision>
  <cp:lastPrinted>2025-04-22T22:13:35Z</cp:lastPrinted>
  <dcterms:created xsi:type="dcterms:W3CDTF">2024-07-23T18:24:44Z</dcterms:created>
  <dcterms:modified xsi:type="dcterms:W3CDTF">2025-04-27T18:58:26Z</dcterms:modified>
</cp:coreProperties>
</file>